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0" r:id="rId3"/>
    <p:sldId id="257" r:id="rId4"/>
    <p:sldId id="287" r:id="rId5"/>
    <p:sldId id="272" r:id="rId6"/>
    <p:sldId id="273" r:id="rId7"/>
    <p:sldId id="275" r:id="rId8"/>
    <p:sldId id="285" r:id="rId9"/>
    <p:sldId id="274" r:id="rId10"/>
    <p:sldId id="276" r:id="rId11"/>
    <p:sldId id="261" r:id="rId12"/>
    <p:sldId id="277" r:id="rId13"/>
    <p:sldId id="278" r:id="rId14"/>
    <p:sldId id="279" r:id="rId15"/>
    <p:sldId id="270" r:id="rId16"/>
    <p:sldId id="271" r:id="rId17"/>
    <p:sldId id="282" r:id="rId18"/>
    <p:sldId id="281" r:id="rId19"/>
    <p:sldId id="268" r:id="rId20"/>
    <p:sldId id="283" r:id="rId21"/>
    <p:sldId id="284" r:id="rId22"/>
    <p:sldId id="290" r:id="rId23"/>
    <p:sldId id="286" r:id="rId24"/>
    <p:sldId id="292" r:id="rId25"/>
    <p:sldId id="293" r:id="rId26"/>
    <p:sldId id="294" r:id="rId27"/>
    <p:sldId id="295" r:id="rId28"/>
    <p:sldId id="297" r:id="rId29"/>
    <p:sldId id="296" r:id="rId30"/>
    <p:sldId id="299" r:id="rId31"/>
    <p:sldId id="300" r:id="rId32"/>
    <p:sldId id="301" r:id="rId33"/>
    <p:sldId id="302" r:id="rId34"/>
    <p:sldId id="303" r:id="rId35"/>
    <p:sldId id="304" r:id="rId36"/>
    <p:sldId id="305" r:id="rId37"/>
    <p:sldId id="298" r:id="rId38"/>
    <p:sldId id="306" r:id="rId39"/>
    <p:sldId id="307" r:id="rId40"/>
    <p:sldId id="291" r:id="rId41"/>
    <p:sldId id="28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on Joseph" initials="JJ" lastIdx="1" clrIdx="0">
    <p:extLst>
      <p:ext uri="{19B8F6BF-5375-455C-9EA6-DF929625EA0E}">
        <p15:presenceInfo xmlns:p15="http://schemas.microsoft.com/office/powerpoint/2012/main" userId="fa46182e171b15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36.743"/>
    </inkml:context>
    <inkml:brush xml:id="br0">
      <inkml:brushProperty name="width" value="0.1" units="cm"/>
      <inkml:brushProperty name="height" value="0.1" units="cm"/>
      <inkml:brushProperty name="color" value="#E71224"/>
    </inkml:brush>
  </inkml:definitions>
  <inkml:trace contextRef="#ctx0" brushRef="#br0">47 17 24575,'-5'0'0,"-7"0"0,-1-5 0,-3-6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41.950"/>
    </inkml:context>
    <inkml:brush xml:id="br0">
      <inkml:brushProperty name="width" value="0.1" units="cm"/>
      <inkml:brushProperty name="height" value="0.1" units="cm"/>
      <inkml:brushProperty name="color" value="#E71224"/>
    </inkml:brush>
  </inkml:definitions>
  <inkml:trace contextRef="#ctx0" brushRef="#br0">2047 58 24575,'-11'-1'0,"1"0"0,-1-1 0,0 0 0,-12-5 0,-25-4 0,-35 4 0,-137 6 0,105 3 0,16-4 0,-111 5 0,104 11 0,-10 0 0,-9 0 0,-3-1 0,-40 3 0,-22 0 0,168-14 0,0 0 0,1 2 0,-1 0 0,-34 13 0,13-1 0,-49 26 0,85-38 0,1 0 0,0-1 0,0 2 0,0-1 0,1 1 0,-1 0 0,1 0 0,0 0 0,1 1 0,-1 0 0,1 0 0,0 0 0,1 0 0,-5 11 0,4-8 0,2 0 0,-1 0 0,2-1 0,-1 1 0,1 1 0,0-1 0,1 0 0,0 0 0,0 0 0,1 0 0,3 14 0,-2-16 0,0 0 0,1 0 0,0 0 0,1 0 0,0 0 0,0 0 0,0-1 0,0 0 0,1 0 0,0 0 0,1-1 0,-1 1 0,12 7 0,-1-1 0,1-1 0,0 0 0,1-2 0,22 10 0,206 82 0,-214-89 0,2-2 0,-1-2 0,35 5 0,106 5 0,-115-13 0,46 10 0,-19-1 0,-44-6 0,-2 1 0,1 3 0,-2 1 0,71 34 0,-101-43 0,0 1 0,-1 0 0,0 0 0,0 1 0,0 0 0,-1 1 0,1-1 0,8 13 0,-6-6 0,-2-1 0,0 2 0,0 0 0,8 22 0,47 93 0,8 19 0,21 71 0,-64-156 0,-24-55 0,0-1 0,1 1 0,-1-1 0,2 0 0,-1 0 0,1-1 0,0 0 0,0 0 0,1 0 0,-1 0 0,1-1 0,1 0 0,-1-1 0,1 0 0,-1 0 0,1 0 0,0-1 0,1-1 0,-1 1 0,11 1 0,7 0 0,-1 0 0,1-2 0,0-1 0,0-1 0,42-6 0,-61 4 0,1 1 0,-1-1 0,-1-1 0,1 1 0,0-1 0,0-1 0,-1 1 0,0-1 0,0 0 0,0 0 0,0-1 0,-1 0 0,1 0 0,4-6 0,-1 1 0,-1-1 0,0 0 0,-1 0 0,0 0 0,0-1 0,-1 0 0,4-13 0,3-20 0,-2-1 0,9-88 0,-2 7 0,-13 107 0,2 1 0,-1 0 0,2 0 0,12-22 0,-9 19 0,-1 0 0,11-36 0,-3-11 0,-10 29 0,3 1 0,1 0 0,24-51 0,-28 72 0,0 1 0,-2-1 0,0 0 0,-1 0 0,-1-1 0,3-32 0,-4 9 0,-3 1 0,-4-43 0,2 69 0,-1 1 0,0-1 0,-1 1 0,0-1 0,-1 1 0,-1 0 0,0 1 0,-11-17 0,4 10 0,-1 0 0,0 0 0,-2 1 0,-23-22 0,25 30 71,0 0 0,-17-10 0,1 0-1649,4 2-5248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52.138"/>
    </inkml:context>
    <inkml:brush xml:id="br0">
      <inkml:brushProperty name="width" value="0.1" units="cm"/>
      <inkml:brushProperty name="height" value="0.1" units="cm"/>
      <inkml:brushProperty name="color" value="#E71224"/>
    </inkml:brush>
  </inkml:definitions>
  <inkml:trace contextRef="#ctx0" brushRef="#br0">18 0 24575,'-1'0'0,"0"0"0,1 0 0,-1 1 0,0-1 0,0 0 0,1 0 0,-1 0 0,0 1 0,0-1 0,1 0 0,-1 1 0,0-1 0,1 1 0,-1-1 0,1 1 0,-1-1 0,0 1 0,1-1 0,-1 1 0,1 0 0,-1-1 0,1 1 0,0 0 0,-1-1 0,1 1 0,0 0 0,-1 0 0,1-1 0,0 1 0,0 0 0,0 0 0,0-1 0,-1 1 0,1 0 0,0 0 0,0 0 0,1-1 0,-1 1 0,0 0 0,0 0 0,0 0 0,1 0 0,10 41 0,-9-36 0,78 201 0,21 67 0,-93-238 342,-6-21-684,-2-15 319,0 0 0,-1 0 0,1 0 0,0 0 0,0 0-1,0 0 1,0 0 0,0 0 0,0 0 0,0 0 0,0 0 0,0 0-1,0 0 1,0 0 0,-1 0 0,1 0 0,0 0 0,0 0 0,0 0-1,0 0 1,0 0 0,0 0 0,0 0 0,0 0 0,0 0 0,0 0-1,0 0 1,-1 0 0,1 0 0,0 0 0,0 0 0,0 0 0,0 1-1,0-1 1,0 0 0,0 0 0,0 0 0,0 0 0,0 0 0,0 0 0,0 0-1,0 0 1,0 0 0,0 0 0,0 0 0,0 0 0,0 1 0,0-1-1,0 0 1,0 0 0,0 0 0,0 0 0,0 0 0,0 0 0,0 0-1,0 0 1,0 0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52.705"/>
    </inkml:context>
    <inkml:brush xml:id="br0">
      <inkml:brushProperty name="width" value="0.1" units="cm"/>
      <inkml:brushProperty name="height" value="0.1" units="cm"/>
      <inkml:brushProperty name="color" value="#E71224"/>
    </inkml:brush>
  </inkml:definitions>
  <inkml:trace contextRef="#ctx0" brushRef="#br0">0 138 24575,'0'-5'0,"0"-7"0,0-6 0,5 0 0,12 3 0,8 4 0,5-1 0,2 1 0,0 3 0,1-2 0,-1 0 0,-6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53.035"/>
    </inkml:context>
    <inkml:brush xml:id="br0">
      <inkml:brushProperty name="width" value="0.1" units="cm"/>
      <inkml:brushProperty name="height" value="0.1" units="cm"/>
      <inkml:brushProperty name="color" value="#E71224"/>
    </inkml:brush>
  </inkml:definitions>
  <inkml:trace contextRef="#ctx0" brushRef="#br0">1 42 24575,'10'0'0,"8"-5"0,6-2 0,9 1 0,4 0 0,1-2 0,-6-2-8191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54.205"/>
    </inkml:context>
    <inkml:brush xml:id="br0">
      <inkml:brushProperty name="width" value="0.1" units="cm"/>
      <inkml:brushProperty name="height" value="0.1" units="cm"/>
      <inkml:brushProperty name="color" value="#E71224"/>
    </inkml:brush>
  </inkml:definitions>
  <inkml:trace contextRef="#ctx0" brushRef="#br0">0 12 24575,'5'0'0,"12"0"0,7 0 0,6 0 0,7 0 0,2 0 0,0 0 0,-2 0 0,-2 0 0,3-5 0,-5-2-8191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9:39:58.301"/>
    </inkml:context>
    <inkml:brush xml:id="br0">
      <inkml:brushProperty name="width" value="0.1" units="cm"/>
      <inkml:brushProperty name="height" value="0.1" units="cm"/>
      <inkml:brushProperty name="color" value="#E71224"/>
    </inkml:brush>
  </inkml:definitions>
  <inkml:trace contextRef="#ctx0" brushRef="#br0">0 0 24575,'1'75'0,"10"78"0,-1-62 0,-2 97 0,-8-182 0,0 0 0,0 0 0,1 0 0,-1 0 0,2 0 0,-1 0 0,0 0 0,1 0 0,0 0 0,1-1 0,3 7 0,-4-9 0,0 0 0,1 0 0,0 0 0,0 0 0,0-1 0,0 1 0,0-1 0,0 0 0,0 0 0,1 0 0,-1 0 0,1 0 0,0-1 0,-1 0 0,1 0 0,0 0 0,0 0 0,5 0 0,22 2 24,-1-2 0,49-3-1,-27-1-1459,-19 2-5390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0F92032-F42C-43A4-A278-9F61C0FA2C11}" type="slidenum">
              <a:rPr lang="en-US" smtClean="0"/>
              <a:t>‹#›</a:t>
            </a:fld>
            <a:endParaRPr lang="en-US" dirty="0"/>
          </a:p>
        </p:txBody>
      </p:sp>
      <p:pic>
        <p:nvPicPr>
          <p:cNvPr id="13" name="Picture 12">
            <a:extLst>
              <a:ext uri="{FF2B5EF4-FFF2-40B4-BE49-F238E27FC236}">
                <a16:creationId xmlns:a16="http://schemas.microsoft.com/office/drawing/2014/main" id="{41D32B24-BF7D-4B7A-9D4B-C8F226F774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3127861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B8371-BDDC-4EB4-9E63-107A338385FB}"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1287162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2504368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2431417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3915768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9B8371-BDDC-4EB4-9E63-107A338385FB}"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184036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9B8371-BDDC-4EB4-9E63-107A338385FB}" type="datetimeFigureOut">
              <a:rPr lang="en-US" smtClean="0"/>
              <a:t>4/29/2023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258439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1099063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337693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dirty="0"/>
          </a:p>
        </p:txBody>
      </p:sp>
      <p:pic>
        <p:nvPicPr>
          <p:cNvPr id="7" name="Picture 6">
            <a:extLst>
              <a:ext uri="{FF2B5EF4-FFF2-40B4-BE49-F238E27FC236}">
                <a16:creationId xmlns:a16="http://schemas.microsoft.com/office/drawing/2014/main" id="{F9C17074-481B-402C-BEA3-1A6163B6BA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3417754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B8371-BDDC-4EB4-9E63-107A338385FB}"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F92032-F42C-43A4-A278-9F61C0FA2C11}" type="slidenum">
              <a:rPr lang="en-US" smtClean="0"/>
              <a:t>‹#›</a:t>
            </a:fld>
            <a:endParaRPr lang="en-US" dirty="0"/>
          </a:p>
        </p:txBody>
      </p:sp>
      <p:pic>
        <p:nvPicPr>
          <p:cNvPr id="22" name="Picture 21">
            <a:extLst>
              <a:ext uri="{FF2B5EF4-FFF2-40B4-BE49-F238E27FC236}">
                <a16:creationId xmlns:a16="http://schemas.microsoft.com/office/drawing/2014/main" id="{087C6DEF-9496-4AA4-852C-059AC8379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1523846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9B8371-BDDC-4EB4-9E63-107A338385FB}"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92032-F42C-43A4-A278-9F61C0FA2C11}" type="slidenum">
              <a:rPr lang="en-US" smtClean="0"/>
              <a:t>‹#›</a:t>
            </a:fld>
            <a:endParaRPr lang="en-US" dirty="0"/>
          </a:p>
        </p:txBody>
      </p:sp>
      <p:pic>
        <p:nvPicPr>
          <p:cNvPr id="8" name="Picture 7">
            <a:extLst>
              <a:ext uri="{FF2B5EF4-FFF2-40B4-BE49-F238E27FC236}">
                <a16:creationId xmlns:a16="http://schemas.microsoft.com/office/drawing/2014/main" id="{84A8B1E7-95C0-4F53-A712-ADF984E8F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1925625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9B8371-BDDC-4EB4-9E63-107A338385FB}"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92032-F42C-43A4-A278-9F61C0FA2C11}" type="slidenum">
              <a:rPr lang="en-US" smtClean="0"/>
              <a:t>‹#›</a:t>
            </a:fld>
            <a:endParaRPr lang="en-US" dirty="0"/>
          </a:p>
        </p:txBody>
      </p:sp>
      <p:pic>
        <p:nvPicPr>
          <p:cNvPr id="10" name="Picture 9">
            <a:extLst>
              <a:ext uri="{FF2B5EF4-FFF2-40B4-BE49-F238E27FC236}">
                <a16:creationId xmlns:a16="http://schemas.microsoft.com/office/drawing/2014/main" id="{0DC7415A-9E75-4A29-80D9-57D5C31F77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213420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9B8371-BDDC-4EB4-9E63-107A338385FB}" type="datetimeFigureOut">
              <a:rPr lang="en-US" smtClean="0"/>
              <a:t>4/29/2023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F92032-F42C-43A4-A278-9F61C0FA2C11}" type="slidenum">
              <a:rPr lang="en-US" smtClean="0"/>
              <a:t>‹#›</a:t>
            </a:fld>
            <a:endParaRPr lang="en-US" dirty="0"/>
          </a:p>
        </p:txBody>
      </p:sp>
      <p:pic>
        <p:nvPicPr>
          <p:cNvPr id="6" name="Picture 5">
            <a:extLst>
              <a:ext uri="{FF2B5EF4-FFF2-40B4-BE49-F238E27FC236}">
                <a16:creationId xmlns:a16="http://schemas.microsoft.com/office/drawing/2014/main" id="{840EF7BC-3C20-48FF-B9D0-D2E01F9DEE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189524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B8371-BDDC-4EB4-9E63-107A338385FB}" type="datetimeFigureOut">
              <a:rPr lang="en-US" smtClean="0"/>
              <a:t>4/29/2023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0F92032-F42C-43A4-A278-9F61C0FA2C11}" type="slidenum">
              <a:rPr lang="en-US" smtClean="0"/>
              <a:t>‹#›</a:t>
            </a:fld>
            <a:endParaRPr lang="en-US" dirty="0"/>
          </a:p>
        </p:txBody>
      </p:sp>
      <p:pic>
        <p:nvPicPr>
          <p:cNvPr id="6" name="Picture 5">
            <a:extLst>
              <a:ext uri="{FF2B5EF4-FFF2-40B4-BE49-F238E27FC236}">
                <a16:creationId xmlns:a16="http://schemas.microsoft.com/office/drawing/2014/main" id="{D4F8E85E-9626-4E51-980F-8C43A9FC9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370009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B8371-BDDC-4EB4-9E63-107A338385FB}"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363583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B8371-BDDC-4EB4-9E63-107A338385FB}"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F92032-F42C-43A4-A278-9F61C0FA2C11}" type="slidenum">
              <a:rPr lang="en-US" smtClean="0"/>
              <a:t>‹#›</a:t>
            </a:fld>
            <a:endParaRPr lang="en-US"/>
          </a:p>
        </p:txBody>
      </p:sp>
    </p:spTree>
    <p:extLst>
      <p:ext uri="{BB962C8B-B14F-4D97-AF65-F5344CB8AC3E}">
        <p14:creationId xmlns:p14="http://schemas.microsoft.com/office/powerpoint/2010/main" val="3188295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9B8371-BDDC-4EB4-9E63-107A338385FB}" type="datetimeFigureOut">
              <a:rPr lang="en-US" smtClean="0"/>
              <a:t>4/29/2023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0F92032-F42C-43A4-A278-9F61C0FA2C11}" type="slidenum">
              <a:rPr lang="en-US" smtClean="0"/>
              <a:t>‹#›</a:t>
            </a:fld>
            <a:endParaRPr lang="en-US"/>
          </a:p>
        </p:txBody>
      </p:sp>
    </p:spTree>
    <p:extLst>
      <p:ext uri="{BB962C8B-B14F-4D97-AF65-F5344CB8AC3E}">
        <p14:creationId xmlns:p14="http://schemas.microsoft.com/office/powerpoint/2010/main" val="16717738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lab.research.google.com/drive/1TauiOsFCKMgETVXBRsjADvyKrysuJ8s6?usp=shar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4.png"/><Relationship Id="rId2" Type="http://schemas.openxmlformats.org/officeDocument/2006/relationships/image" Target="../media/image39.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customXml" Target="../ink/ink4.xml"/><Relationship Id="rId1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colab.research.google.com/drive/1zkwfQISKl_yvdcNSg9SM2JGZW_L--mlt?usp=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HyCNIVRbSU" TargetMode="External"/><Relationship Id="rId3" Type="http://schemas.openxmlformats.org/officeDocument/2006/relationships/hyperlink" Target="https://www.youtube.com/watch?v=LHXXI4-IEns&amp;t=321s" TargetMode="External"/><Relationship Id="rId7" Type="http://schemas.openxmlformats.org/officeDocument/2006/relationships/hyperlink" Target="https://towardsdatascience.com/lstm-networks-a-detailed-explanation-8fae6aefc7f9" TargetMode="External"/><Relationship Id="rId2" Type="http://schemas.openxmlformats.org/officeDocument/2006/relationships/hyperlink" Target="https://pub.towardsai.net/whirlwind-tour-of-rnns-a11effb7808f"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5" Type="http://schemas.openxmlformats.org/officeDocument/2006/relationships/hyperlink" Target="https://medium.com/analytics-vidhya/long-short-term-memory-networks-23119598b66b" TargetMode="External"/><Relationship Id="rId4" Type="http://schemas.openxmlformats.org/officeDocument/2006/relationships/hyperlink" Target="https://www.simplilearn.com/tutorials/deep-learning-tutorial/rn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2A3-3B34-444B-AD03-541816B35A89}"/>
              </a:ext>
            </a:extLst>
          </p:cNvPr>
          <p:cNvSpPr>
            <a:spLocks noGrp="1"/>
          </p:cNvSpPr>
          <p:nvPr>
            <p:ph type="ctrTitle"/>
          </p:nvPr>
        </p:nvSpPr>
        <p:spPr>
          <a:xfrm>
            <a:off x="1367605" y="1005656"/>
            <a:ext cx="9116096" cy="2677648"/>
          </a:xfrm>
        </p:spPr>
        <p:txBody>
          <a:bodyPr/>
          <a:lstStyle/>
          <a:p>
            <a:pPr algn="ctr"/>
            <a:br>
              <a:rPr lang="en-IN" b="1" i="1" dirty="0"/>
            </a:br>
            <a:r>
              <a:rPr lang="en-IN" b="1" i="1" dirty="0"/>
              <a:t>B</a:t>
            </a:r>
            <a:r>
              <a:rPr lang="en-US" b="1" i="1" dirty="0"/>
              <a:t>TS of Generative AI</a:t>
            </a:r>
          </a:p>
        </p:txBody>
      </p:sp>
      <p:pic>
        <p:nvPicPr>
          <p:cNvPr id="3" name="Picture 2">
            <a:extLst>
              <a:ext uri="{FF2B5EF4-FFF2-40B4-BE49-F238E27FC236}">
                <a16:creationId xmlns:a16="http://schemas.microsoft.com/office/drawing/2014/main" id="{B621BDDE-2DA6-47A0-B8EE-00417F53B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6207" y="314960"/>
            <a:ext cx="811489" cy="751840"/>
          </a:xfrm>
          <a:prstGeom prst="rect">
            <a:avLst/>
          </a:prstGeom>
        </p:spPr>
      </p:pic>
    </p:spTree>
    <p:extLst>
      <p:ext uri="{BB962C8B-B14F-4D97-AF65-F5344CB8AC3E}">
        <p14:creationId xmlns:p14="http://schemas.microsoft.com/office/powerpoint/2010/main" val="165777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The Repeating Module</a:t>
            </a:r>
          </a:p>
        </p:txBody>
      </p:sp>
      <p:pic>
        <p:nvPicPr>
          <p:cNvPr id="4" name="Picture 3">
            <a:extLst>
              <a:ext uri="{FF2B5EF4-FFF2-40B4-BE49-F238E27FC236}">
                <a16:creationId xmlns:a16="http://schemas.microsoft.com/office/drawing/2014/main" id="{859AEE1E-46E5-4658-9C7C-B8D77DC3FC72}"/>
              </a:ext>
            </a:extLst>
          </p:cNvPr>
          <p:cNvPicPr>
            <a:picLocks noChangeAspect="1"/>
          </p:cNvPicPr>
          <p:nvPr/>
        </p:nvPicPr>
        <p:blipFill>
          <a:blip r:embed="rId2"/>
          <a:stretch>
            <a:fillRect/>
          </a:stretch>
        </p:blipFill>
        <p:spPr>
          <a:xfrm>
            <a:off x="3601039" y="2276915"/>
            <a:ext cx="4415910" cy="4406533"/>
          </a:xfrm>
          <a:prstGeom prst="rect">
            <a:avLst/>
          </a:prstGeom>
        </p:spPr>
      </p:pic>
    </p:spTree>
    <p:extLst>
      <p:ext uri="{BB962C8B-B14F-4D97-AF65-F5344CB8AC3E}">
        <p14:creationId xmlns:p14="http://schemas.microsoft.com/office/powerpoint/2010/main" val="82415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How does RNNs work</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426" y="2530016"/>
            <a:ext cx="10051762" cy="3988981"/>
          </a:xfrm>
        </p:spPr>
        <p:txBody>
          <a:bodyPr>
            <a:normAutofit/>
          </a:bodyPr>
          <a:lstStyle/>
          <a:p>
            <a:pPr algn="l"/>
            <a:r>
              <a:rPr lang="en-US" dirty="0">
                <a:solidFill>
                  <a:srgbClr val="292929"/>
                </a:solidFill>
                <a:latin typeface="source-serif-pro"/>
              </a:rPr>
              <a:t>Step 1: multiply weights with inputs </a:t>
            </a:r>
          </a:p>
          <a:p>
            <a:pPr algn="l"/>
            <a:endParaRPr lang="en-US" dirty="0">
              <a:solidFill>
                <a:srgbClr val="292929"/>
              </a:solidFill>
              <a:latin typeface="source-serif-pro"/>
            </a:endParaRPr>
          </a:p>
          <a:p>
            <a:pPr algn="l"/>
            <a:endParaRPr lang="en-US" dirty="0">
              <a:solidFill>
                <a:srgbClr val="292929"/>
              </a:solidFill>
              <a:latin typeface="source-serif-pro"/>
            </a:endParaRPr>
          </a:p>
          <a:p>
            <a:pPr algn="l"/>
            <a:r>
              <a:rPr lang="en-US" dirty="0">
                <a:solidFill>
                  <a:srgbClr val="292929"/>
                </a:solidFill>
                <a:latin typeface="source-serif-pro"/>
              </a:rPr>
              <a:t>Step 2:  Apply activation function on output of hidden nodes</a:t>
            </a:r>
          </a:p>
          <a:p>
            <a:pPr algn="l"/>
            <a:endParaRPr lang="en-US" dirty="0">
              <a:solidFill>
                <a:srgbClr val="292929"/>
              </a:solidFill>
              <a:latin typeface="source-serif-pro"/>
            </a:endParaRPr>
          </a:p>
          <a:p>
            <a:pPr algn="l"/>
            <a:endParaRPr lang="en-US" dirty="0">
              <a:solidFill>
                <a:srgbClr val="292929"/>
              </a:solidFill>
              <a:latin typeface="source-serif-pro"/>
            </a:endParaRPr>
          </a:p>
          <a:p>
            <a:pPr algn="l"/>
            <a:endParaRPr lang="en-US" baseline="-25000" dirty="0">
              <a:solidFill>
                <a:srgbClr val="292929"/>
              </a:solidFill>
              <a:latin typeface="source-serif-pro"/>
            </a:endParaRPr>
          </a:p>
          <a:p>
            <a:pPr algn="l"/>
            <a:endParaRPr lang="en-US" baseline="-25000" dirty="0">
              <a:solidFill>
                <a:srgbClr val="292929"/>
              </a:solidFill>
              <a:latin typeface="source-serif-pro"/>
            </a:endParaRPr>
          </a:p>
          <a:p>
            <a:pPr algn="l"/>
            <a:r>
              <a:rPr lang="en-US" b="0" i="0" dirty="0">
                <a:solidFill>
                  <a:srgbClr val="292929"/>
                </a:solidFill>
                <a:effectLst/>
                <a:latin typeface="source-serif-pro"/>
              </a:rPr>
              <a:t>Step 3: Predict at time t </a:t>
            </a:r>
          </a:p>
        </p:txBody>
      </p:sp>
      <p:pic>
        <p:nvPicPr>
          <p:cNvPr id="5" name="Picture 4">
            <a:extLst>
              <a:ext uri="{FF2B5EF4-FFF2-40B4-BE49-F238E27FC236}">
                <a16:creationId xmlns:a16="http://schemas.microsoft.com/office/drawing/2014/main" id="{736456F6-4D2C-4305-93CE-3F937C18D0D0}"/>
              </a:ext>
            </a:extLst>
          </p:cNvPr>
          <p:cNvPicPr>
            <a:picLocks noChangeAspect="1"/>
          </p:cNvPicPr>
          <p:nvPr/>
        </p:nvPicPr>
        <p:blipFill>
          <a:blip r:embed="rId2"/>
          <a:stretch>
            <a:fillRect/>
          </a:stretch>
        </p:blipFill>
        <p:spPr>
          <a:xfrm>
            <a:off x="1549999" y="2926707"/>
            <a:ext cx="2521080" cy="425472"/>
          </a:xfrm>
          <a:prstGeom prst="rect">
            <a:avLst/>
          </a:prstGeom>
        </p:spPr>
      </p:pic>
      <p:pic>
        <p:nvPicPr>
          <p:cNvPr id="7" name="Picture 6">
            <a:extLst>
              <a:ext uri="{FF2B5EF4-FFF2-40B4-BE49-F238E27FC236}">
                <a16:creationId xmlns:a16="http://schemas.microsoft.com/office/drawing/2014/main" id="{2052CA5D-832A-45FB-86AF-FA4842B553C0}"/>
              </a:ext>
            </a:extLst>
          </p:cNvPr>
          <p:cNvPicPr>
            <a:picLocks noChangeAspect="1"/>
          </p:cNvPicPr>
          <p:nvPr/>
        </p:nvPicPr>
        <p:blipFill>
          <a:blip r:embed="rId3"/>
          <a:stretch>
            <a:fillRect/>
          </a:stretch>
        </p:blipFill>
        <p:spPr>
          <a:xfrm>
            <a:off x="1336553" y="4237604"/>
            <a:ext cx="3899100" cy="863644"/>
          </a:xfrm>
          <a:prstGeom prst="rect">
            <a:avLst/>
          </a:prstGeom>
        </p:spPr>
      </p:pic>
      <p:pic>
        <p:nvPicPr>
          <p:cNvPr id="9" name="Picture 8">
            <a:extLst>
              <a:ext uri="{FF2B5EF4-FFF2-40B4-BE49-F238E27FC236}">
                <a16:creationId xmlns:a16="http://schemas.microsoft.com/office/drawing/2014/main" id="{7A0E496D-EE70-4CD8-BBCC-EF8CDC8CA077}"/>
              </a:ext>
            </a:extLst>
          </p:cNvPr>
          <p:cNvPicPr>
            <a:picLocks noChangeAspect="1"/>
          </p:cNvPicPr>
          <p:nvPr/>
        </p:nvPicPr>
        <p:blipFill>
          <a:blip r:embed="rId4"/>
          <a:stretch>
            <a:fillRect/>
          </a:stretch>
        </p:blipFill>
        <p:spPr>
          <a:xfrm>
            <a:off x="1461095" y="5887370"/>
            <a:ext cx="2698889" cy="450873"/>
          </a:xfrm>
          <a:prstGeom prst="rect">
            <a:avLst/>
          </a:prstGeom>
        </p:spPr>
      </p:pic>
      <p:pic>
        <p:nvPicPr>
          <p:cNvPr id="6" name="Picture 5">
            <a:extLst>
              <a:ext uri="{FF2B5EF4-FFF2-40B4-BE49-F238E27FC236}">
                <a16:creationId xmlns:a16="http://schemas.microsoft.com/office/drawing/2014/main" id="{44BA8711-83B9-417E-9689-44D680A7AFDF}"/>
              </a:ext>
            </a:extLst>
          </p:cNvPr>
          <p:cNvPicPr>
            <a:picLocks noChangeAspect="1"/>
          </p:cNvPicPr>
          <p:nvPr/>
        </p:nvPicPr>
        <p:blipFill>
          <a:blip r:embed="rId5"/>
          <a:stretch>
            <a:fillRect/>
          </a:stretch>
        </p:blipFill>
        <p:spPr>
          <a:xfrm>
            <a:off x="8278400" y="2786262"/>
            <a:ext cx="2939174" cy="2583783"/>
          </a:xfrm>
          <a:prstGeom prst="rect">
            <a:avLst/>
          </a:prstGeom>
        </p:spPr>
      </p:pic>
      <p:sp>
        <p:nvSpPr>
          <p:cNvPr id="8" name="TextBox 7">
            <a:extLst>
              <a:ext uri="{FF2B5EF4-FFF2-40B4-BE49-F238E27FC236}">
                <a16:creationId xmlns:a16="http://schemas.microsoft.com/office/drawing/2014/main" id="{9B45966E-B166-45E8-9AD6-0227E42BF26C}"/>
              </a:ext>
            </a:extLst>
          </p:cNvPr>
          <p:cNvSpPr txBox="1"/>
          <p:nvPr/>
        </p:nvSpPr>
        <p:spPr>
          <a:xfrm>
            <a:off x="7837702" y="5370045"/>
            <a:ext cx="4157330" cy="923330"/>
          </a:xfrm>
          <a:prstGeom prst="rect">
            <a:avLst/>
          </a:prstGeom>
          <a:noFill/>
        </p:spPr>
        <p:txBody>
          <a:bodyPr wrap="square" rtlCol="0">
            <a:spAutoFit/>
          </a:bodyPr>
          <a:lstStyle/>
          <a:p>
            <a:pPr algn="l">
              <a:lnSpc>
                <a:spcPct val="200000"/>
              </a:lnSpc>
              <a:buFont typeface="Arial" panose="020B0604020202020204" pitchFamily="34" charset="0"/>
              <a:buChar char="•"/>
            </a:pPr>
            <a:r>
              <a:rPr lang="en-US" b="1" i="0" dirty="0">
                <a:solidFill>
                  <a:srgbClr val="292929"/>
                </a:solidFill>
                <a:effectLst/>
                <a:latin typeface="source-serif-pro"/>
              </a:rPr>
              <a:t>k</a:t>
            </a:r>
            <a:r>
              <a:rPr lang="en-US" b="0" i="0" dirty="0">
                <a:solidFill>
                  <a:srgbClr val="292929"/>
                </a:solidFill>
                <a:effectLst/>
                <a:latin typeface="source-serif-pro"/>
              </a:rPr>
              <a:t> is the dimension of the input vector </a:t>
            </a:r>
            <a:r>
              <a:rPr lang="en-US" b="0" i="1" dirty="0">
                <a:solidFill>
                  <a:srgbClr val="292929"/>
                </a:solidFill>
                <a:effectLst/>
                <a:latin typeface="source-serif-pro"/>
              </a:rPr>
              <a:t>xᵢ</a:t>
            </a:r>
            <a:endParaRPr lang="en-US" b="0" i="0" dirty="0">
              <a:solidFill>
                <a:srgbClr val="292929"/>
              </a:solidFill>
              <a:effectLst/>
              <a:latin typeface="source-serif-pro"/>
            </a:endParaRPr>
          </a:p>
          <a:p>
            <a:pPr algn="l">
              <a:buFont typeface="Arial" panose="020B0604020202020204" pitchFamily="34" charset="0"/>
              <a:buChar char="•"/>
            </a:pPr>
            <a:r>
              <a:rPr lang="en-US" b="1" i="0" dirty="0">
                <a:solidFill>
                  <a:srgbClr val="292929"/>
                </a:solidFill>
                <a:effectLst/>
                <a:latin typeface="source-serif-pro"/>
              </a:rPr>
              <a:t>d</a:t>
            </a:r>
            <a:r>
              <a:rPr lang="en-US" b="0" i="0" dirty="0">
                <a:solidFill>
                  <a:srgbClr val="292929"/>
                </a:solidFill>
                <a:effectLst/>
                <a:latin typeface="source-serif-pro"/>
              </a:rPr>
              <a:t> is the number of hidden nodes</a:t>
            </a:r>
          </a:p>
        </p:txBody>
      </p:sp>
    </p:spTree>
    <p:extLst>
      <p:ext uri="{BB962C8B-B14F-4D97-AF65-F5344CB8AC3E}">
        <p14:creationId xmlns:p14="http://schemas.microsoft.com/office/powerpoint/2010/main" val="2610532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RNNs in action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39999" y="2754030"/>
            <a:ext cx="4887047" cy="3988981"/>
          </a:xfrm>
        </p:spPr>
        <p:txBody>
          <a:bodyPr>
            <a:normAutofit/>
          </a:bodyPr>
          <a:lstStyle/>
          <a:p>
            <a:pPr>
              <a:buFont typeface="Arial" panose="020B0604020202020204" pitchFamily="34" charset="0"/>
              <a:buChar char="•"/>
            </a:pPr>
            <a:r>
              <a:rPr lang="en-US" dirty="0">
                <a:solidFill>
                  <a:srgbClr val="292929"/>
                </a:solidFill>
                <a:latin typeface="source-serif-pro"/>
              </a:rPr>
              <a:t>Using RNN to predict letters in a word:</a:t>
            </a:r>
          </a:p>
          <a:p>
            <a:pPr>
              <a:buFont typeface="Arial" panose="020B0604020202020204" pitchFamily="34" charset="0"/>
              <a:buChar char="•"/>
            </a:pPr>
            <a:r>
              <a:rPr lang="en-US" dirty="0">
                <a:solidFill>
                  <a:srgbClr val="292929"/>
                </a:solidFill>
                <a:latin typeface="source-serif-pro"/>
              </a:rPr>
              <a:t>Consider the word DOG:</a:t>
            </a:r>
          </a:p>
          <a:p>
            <a:pPr>
              <a:buFont typeface="Arial" panose="020B0604020202020204" pitchFamily="34" charset="0"/>
              <a:buChar char="•"/>
            </a:pPr>
            <a:r>
              <a:rPr lang="en-US" dirty="0">
                <a:solidFill>
                  <a:srgbClr val="292929"/>
                </a:solidFill>
                <a:latin typeface="source-serif-pro"/>
              </a:rPr>
              <a:t>RNN has to predict next letter to match the previous sequence, </a:t>
            </a:r>
            <a:r>
              <a:rPr lang="en-US" dirty="0" err="1">
                <a:solidFill>
                  <a:srgbClr val="292929"/>
                </a:solidFill>
                <a:latin typeface="source-serif-pro"/>
              </a:rPr>
              <a:t>eg</a:t>
            </a:r>
            <a:r>
              <a:rPr lang="en-US" dirty="0">
                <a:solidFill>
                  <a:srgbClr val="292929"/>
                </a:solidFill>
                <a:latin typeface="source-serif-pro"/>
              </a:rPr>
              <a:t> D-O-G- </a:t>
            </a:r>
            <a:r>
              <a:rPr lang="en-US" b="1" dirty="0">
                <a:solidFill>
                  <a:srgbClr val="292929"/>
                </a:solidFill>
                <a:latin typeface="source-serif-pro"/>
              </a:rPr>
              <a:t>S</a:t>
            </a:r>
            <a:endParaRPr lang="en-US" b="1" dirty="0"/>
          </a:p>
        </p:txBody>
      </p:sp>
      <p:pic>
        <p:nvPicPr>
          <p:cNvPr id="5" name="Picture 4">
            <a:extLst>
              <a:ext uri="{FF2B5EF4-FFF2-40B4-BE49-F238E27FC236}">
                <a16:creationId xmlns:a16="http://schemas.microsoft.com/office/drawing/2014/main" id="{724F1E2E-8E94-4308-B9AC-834495F91D8A}"/>
              </a:ext>
            </a:extLst>
          </p:cNvPr>
          <p:cNvPicPr>
            <a:picLocks noChangeAspect="1"/>
          </p:cNvPicPr>
          <p:nvPr/>
        </p:nvPicPr>
        <p:blipFill>
          <a:blip r:embed="rId2"/>
          <a:stretch>
            <a:fillRect/>
          </a:stretch>
        </p:blipFill>
        <p:spPr>
          <a:xfrm>
            <a:off x="6206362" y="2727350"/>
            <a:ext cx="4669591" cy="2482702"/>
          </a:xfrm>
          <a:prstGeom prst="rect">
            <a:avLst/>
          </a:prstGeom>
        </p:spPr>
      </p:pic>
    </p:spTree>
    <p:extLst>
      <p:ext uri="{BB962C8B-B14F-4D97-AF65-F5344CB8AC3E}">
        <p14:creationId xmlns:p14="http://schemas.microsoft.com/office/powerpoint/2010/main" val="114540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RNNs in action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39998" y="2243666"/>
            <a:ext cx="4887047" cy="3988981"/>
          </a:xfrm>
        </p:spPr>
        <p:txBody>
          <a:bodyPr>
            <a:normAutofit/>
          </a:bodyPr>
          <a:lstStyle/>
          <a:p>
            <a:pPr algn="l"/>
            <a:r>
              <a:rPr lang="en-US" sz="2800" b="1" i="0" dirty="0">
                <a:solidFill>
                  <a:srgbClr val="292929"/>
                </a:solidFill>
                <a:effectLst/>
                <a:latin typeface="sohne"/>
              </a:rPr>
              <a:t>Forward Propagation</a:t>
            </a:r>
          </a:p>
        </p:txBody>
      </p:sp>
      <p:pic>
        <p:nvPicPr>
          <p:cNvPr id="6" name="Picture 5">
            <a:extLst>
              <a:ext uri="{FF2B5EF4-FFF2-40B4-BE49-F238E27FC236}">
                <a16:creationId xmlns:a16="http://schemas.microsoft.com/office/drawing/2014/main" id="{48847C8B-8102-4544-A58B-8C983D524D1A}"/>
              </a:ext>
            </a:extLst>
          </p:cNvPr>
          <p:cNvPicPr>
            <a:picLocks noChangeAspect="1"/>
          </p:cNvPicPr>
          <p:nvPr/>
        </p:nvPicPr>
        <p:blipFill>
          <a:blip r:embed="rId2"/>
          <a:stretch>
            <a:fillRect/>
          </a:stretch>
        </p:blipFill>
        <p:spPr>
          <a:xfrm>
            <a:off x="782875" y="2819648"/>
            <a:ext cx="5588287" cy="3816546"/>
          </a:xfrm>
          <a:prstGeom prst="rect">
            <a:avLst/>
          </a:prstGeom>
        </p:spPr>
      </p:pic>
      <p:sp>
        <p:nvSpPr>
          <p:cNvPr id="7" name="Content Placeholder 2">
            <a:extLst>
              <a:ext uri="{FF2B5EF4-FFF2-40B4-BE49-F238E27FC236}">
                <a16:creationId xmlns:a16="http://schemas.microsoft.com/office/drawing/2014/main" id="{763E424C-B2DC-4950-BC62-245836E4935C}"/>
              </a:ext>
            </a:extLst>
          </p:cNvPr>
          <p:cNvSpPr txBox="1">
            <a:spLocks/>
          </p:cNvSpPr>
          <p:nvPr/>
        </p:nvSpPr>
        <p:spPr>
          <a:xfrm>
            <a:off x="6712714" y="6117461"/>
            <a:ext cx="4887047" cy="4235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sz="2000" dirty="0">
                <a:solidFill>
                  <a:srgbClr val="292929"/>
                </a:solidFill>
                <a:latin typeface="sohne"/>
              </a:rPr>
              <a:t>(Weights are randomized)</a:t>
            </a:r>
          </a:p>
        </p:txBody>
      </p:sp>
      <p:pic>
        <p:nvPicPr>
          <p:cNvPr id="9" name="Picture 8">
            <a:extLst>
              <a:ext uri="{FF2B5EF4-FFF2-40B4-BE49-F238E27FC236}">
                <a16:creationId xmlns:a16="http://schemas.microsoft.com/office/drawing/2014/main" id="{15E6136F-56AE-41B3-A7B3-4FEDF3745B93}"/>
              </a:ext>
            </a:extLst>
          </p:cNvPr>
          <p:cNvPicPr>
            <a:picLocks noChangeAspect="1"/>
          </p:cNvPicPr>
          <p:nvPr/>
        </p:nvPicPr>
        <p:blipFill>
          <a:blip r:embed="rId3"/>
          <a:stretch>
            <a:fillRect/>
          </a:stretch>
        </p:blipFill>
        <p:spPr>
          <a:xfrm>
            <a:off x="7015279" y="2539535"/>
            <a:ext cx="4584482" cy="3577926"/>
          </a:xfrm>
          <a:prstGeom prst="rect">
            <a:avLst/>
          </a:prstGeom>
        </p:spPr>
      </p:pic>
    </p:spTree>
    <p:extLst>
      <p:ext uri="{BB962C8B-B14F-4D97-AF65-F5344CB8AC3E}">
        <p14:creationId xmlns:p14="http://schemas.microsoft.com/office/powerpoint/2010/main" val="316143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RNNs in action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39998" y="2392521"/>
            <a:ext cx="10302923" cy="3988981"/>
          </a:xfrm>
        </p:spPr>
        <p:txBody>
          <a:bodyPr>
            <a:noAutofit/>
          </a:bodyPr>
          <a:lstStyle/>
          <a:p>
            <a:r>
              <a:rPr lang="en-US" sz="2400" b="0" i="0" dirty="0">
                <a:solidFill>
                  <a:srgbClr val="292929"/>
                </a:solidFill>
                <a:effectLst/>
                <a:latin typeface="source-serif-pro"/>
              </a:rPr>
              <a:t>At t=1, our RNN would predict the letter “d” given the input “d”. It happened because we’ve used untrained random weights. </a:t>
            </a:r>
          </a:p>
          <a:p>
            <a:r>
              <a:rPr lang="en-US" sz="2400" b="0" i="0" dirty="0">
                <a:solidFill>
                  <a:srgbClr val="292929"/>
                </a:solidFill>
                <a:effectLst/>
                <a:latin typeface="source-serif-pro"/>
              </a:rPr>
              <a:t>At t=2 and t=3, the workflow would be analogous except that the </a:t>
            </a:r>
            <a:r>
              <a:rPr lang="en-US" sz="2400" b="0" i="1" dirty="0">
                <a:solidFill>
                  <a:srgbClr val="292929"/>
                </a:solidFill>
                <a:effectLst/>
                <a:latin typeface="source-serif-pro"/>
              </a:rPr>
              <a:t>vector h </a:t>
            </a:r>
            <a:r>
              <a:rPr lang="en-US" sz="2400" b="0" i="0" dirty="0">
                <a:solidFill>
                  <a:srgbClr val="292929"/>
                </a:solidFill>
                <a:effectLst/>
                <a:latin typeface="source-serif-pro"/>
              </a:rPr>
              <a:t>from </a:t>
            </a:r>
            <a:r>
              <a:rPr lang="en-US" sz="2400" b="0" i="1" dirty="0">
                <a:solidFill>
                  <a:srgbClr val="292929"/>
                </a:solidFill>
                <a:effectLst/>
                <a:latin typeface="source-serif-pro"/>
              </a:rPr>
              <a:t>t-1</a:t>
            </a:r>
            <a:r>
              <a:rPr lang="en-US" sz="2400" b="0" i="0" dirty="0">
                <a:solidFill>
                  <a:srgbClr val="292929"/>
                </a:solidFill>
                <a:effectLst/>
                <a:latin typeface="source-serif-pro"/>
              </a:rPr>
              <a:t> would no longer be a vector of 0’s, but a vector of non-zeros based on the inputs before time </a:t>
            </a:r>
            <a:r>
              <a:rPr lang="en-US" sz="2400" b="0" i="1" dirty="0">
                <a:solidFill>
                  <a:srgbClr val="292929"/>
                </a:solidFill>
                <a:effectLst/>
                <a:latin typeface="source-serif-pro"/>
              </a:rPr>
              <a:t>t. </a:t>
            </a:r>
          </a:p>
          <a:p>
            <a:r>
              <a:rPr lang="en-US" sz="2400" b="0" dirty="0">
                <a:solidFill>
                  <a:srgbClr val="292929"/>
                </a:solidFill>
                <a:effectLst/>
                <a:latin typeface="source-serif-pro"/>
              </a:rPr>
              <a:t>As a reminder, the weight matrices </a:t>
            </a:r>
            <a:r>
              <a:rPr lang="en-US" sz="2400" b="0" dirty="0" err="1">
                <a:solidFill>
                  <a:srgbClr val="292929"/>
                </a:solidFill>
                <a:effectLst/>
                <a:latin typeface="source-serif-pro"/>
              </a:rPr>
              <a:t>Wx</a:t>
            </a:r>
            <a:r>
              <a:rPr lang="en-US" sz="2400" b="0" dirty="0">
                <a:solidFill>
                  <a:srgbClr val="292929"/>
                </a:solidFill>
                <a:effectLst/>
                <a:latin typeface="source-serif-pro"/>
              </a:rPr>
              <a:t>, </a:t>
            </a:r>
            <a:r>
              <a:rPr lang="en-US" sz="2400" b="0" dirty="0" err="1">
                <a:solidFill>
                  <a:srgbClr val="292929"/>
                </a:solidFill>
                <a:effectLst/>
                <a:latin typeface="source-serif-pro"/>
              </a:rPr>
              <a:t>Wh</a:t>
            </a:r>
            <a:r>
              <a:rPr lang="en-US" sz="2400" b="0" dirty="0">
                <a:solidFill>
                  <a:srgbClr val="292929"/>
                </a:solidFill>
                <a:effectLst/>
                <a:latin typeface="source-serif-pro"/>
              </a:rPr>
              <a:t>, and Wy remain the same for t=1,2, and 3.</a:t>
            </a:r>
          </a:p>
          <a:p>
            <a:r>
              <a:rPr lang="en-US" sz="2400" b="0" i="0" dirty="0">
                <a:solidFill>
                  <a:srgbClr val="292929"/>
                </a:solidFill>
                <a:effectLst/>
                <a:latin typeface="source-serif-pro"/>
              </a:rPr>
              <a:t>It’s important to note that while the RNN </a:t>
            </a:r>
            <a:r>
              <a:rPr lang="en-US" sz="2400" b="0" i="1" dirty="0">
                <a:solidFill>
                  <a:srgbClr val="292929"/>
                </a:solidFill>
                <a:effectLst/>
                <a:latin typeface="source-serif-pro"/>
              </a:rPr>
              <a:t>can</a:t>
            </a:r>
            <a:r>
              <a:rPr lang="en-US" sz="2400" b="0" i="0" dirty="0">
                <a:solidFill>
                  <a:srgbClr val="292929"/>
                </a:solidFill>
                <a:effectLst/>
                <a:latin typeface="source-serif-pro"/>
              </a:rPr>
              <a:t> output a prediction at every single time step, it isn’t necessary. If we were just interested in the letter after the input “dog” we could just take the output at t=3 and ignore the others.</a:t>
            </a:r>
            <a:endParaRPr lang="en-US" sz="2400" b="1" dirty="0">
              <a:solidFill>
                <a:srgbClr val="292929"/>
              </a:solidFill>
              <a:effectLst/>
              <a:latin typeface="sohne"/>
            </a:endParaRPr>
          </a:p>
        </p:txBody>
      </p:sp>
    </p:spTree>
    <p:extLst>
      <p:ext uri="{BB962C8B-B14F-4D97-AF65-F5344CB8AC3E}">
        <p14:creationId xmlns:p14="http://schemas.microsoft.com/office/powerpoint/2010/main" val="343677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Backpropagation Through time</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466754"/>
            <a:ext cx="10051762" cy="3988981"/>
          </a:xfrm>
        </p:spPr>
        <p:txBody>
          <a:bodyPr>
            <a:normAutofit/>
          </a:bodyPr>
          <a:lstStyle/>
          <a:p>
            <a:pPr algn="l">
              <a:buFont typeface="Wingdings" panose="05000000000000000000" pitchFamily="2" charset="2"/>
              <a:buChar char="q"/>
            </a:pPr>
            <a:r>
              <a:rPr lang="en-US" sz="2400" b="0" i="0" dirty="0">
                <a:solidFill>
                  <a:srgbClr val="292929"/>
                </a:solidFill>
                <a:effectLst/>
                <a:latin typeface="source-serif-pro"/>
              </a:rPr>
              <a:t>To get a concrete understanding of how backpropagation works, let’s lay out the general workflow:</a:t>
            </a:r>
          </a:p>
          <a:p>
            <a:pPr algn="l">
              <a:buFont typeface="+mj-lt"/>
              <a:buAutoNum type="arabicPeriod"/>
            </a:pPr>
            <a:r>
              <a:rPr lang="en-US" sz="2400" b="0" i="0" dirty="0">
                <a:solidFill>
                  <a:srgbClr val="292929"/>
                </a:solidFill>
                <a:effectLst/>
                <a:latin typeface="source-serif-pro"/>
              </a:rPr>
              <a:t>Initialize weight matrices </a:t>
            </a:r>
            <a:r>
              <a:rPr lang="en-US" sz="2400" b="0" i="1" dirty="0" err="1">
                <a:solidFill>
                  <a:srgbClr val="292929"/>
                </a:solidFill>
                <a:effectLst/>
                <a:latin typeface="source-serif-pro"/>
              </a:rPr>
              <a:t>Wx</a:t>
            </a:r>
            <a:r>
              <a:rPr lang="en-US" sz="2400" b="0" i="1" dirty="0">
                <a:solidFill>
                  <a:srgbClr val="292929"/>
                </a:solidFill>
                <a:effectLst/>
                <a:latin typeface="source-serif-pro"/>
              </a:rPr>
              <a:t>, Wy, </a:t>
            </a:r>
            <a:r>
              <a:rPr lang="en-US" sz="2400" b="0" i="1" dirty="0" err="1">
                <a:solidFill>
                  <a:srgbClr val="292929"/>
                </a:solidFill>
                <a:effectLst/>
                <a:latin typeface="source-serif-pro"/>
              </a:rPr>
              <a:t>Wh</a:t>
            </a:r>
            <a:r>
              <a:rPr lang="en-US" sz="2400" b="0" i="1" dirty="0">
                <a:solidFill>
                  <a:srgbClr val="292929"/>
                </a:solidFill>
                <a:effectLst/>
                <a:latin typeface="source-serif-pro"/>
              </a:rPr>
              <a:t> </a:t>
            </a:r>
            <a:r>
              <a:rPr lang="en-US" sz="2400" b="0" i="0" dirty="0">
                <a:solidFill>
                  <a:srgbClr val="292929"/>
                </a:solidFill>
                <a:effectLst/>
                <a:latin typeface="source-serif-pro"/>
              </a:rPr>
              <a:t>randomly</a:t>
            </a:r>
          </a:p>
          <a:p>
            <a:pPr algn="l">
              <a:buFont typeface="+mj-lt"/>
              <a:buAutoNum type="arabicPeriod"/>
            </a:pPr>
            <a:r>
              <a:rPr lang="en-US" sz="2400" b="0" i="0" dirty="0">
                <a:solidFill>
                  <a:srgbClr val="292929"/>
                </a:solidFill>
                <a:effectLst/>
                <a:latin typeface="source-serif-pro"/>
              </a:rPr>
              <a:t>Forward propagation to compute predictions</a:t>
            </a:r>
          </a:p>
          <a:p>
            <a:pPr algn="l">
              <a:buFont typeface="+mj-lt"/>
              <a:buAutoNum type="arabicPeriod"/>
            </a:pPr>
            <a:r>
              <a:rPr lang="en-US" sz="2400" b="0" i="0" dirty="0">
                <a:solidFill>
                  <a:srgbClr val="292929"/>
                </a:solidFill>
                <a:effectLst/>
                <a:latin typeface="source-serif-pro"/>
              </a:rPr>
              <a:t>Compute the loss</a:t>
            </a:r>
          </a:p>
          <a:p>
            <a:pPr algn="l">
              <a:buFont typeface="+mj-lt"/>
              <a:buAutoNum type="arabicPeriod"/>
            </a:pPr>
            <a:r>
              <a:rPr lang="en-US" sz="2400" b="0" i="0" dirty="0">
                <a:solidFill>
                  <a:srgbClr val="292929"/>
                </a:solidFill>
                <a:effectLst/>
                <a:latin typeface="source-serif-pro"/>
              </a:rPr>
              <a:t>Backpropagation to compute gradients</a:t>
            </a:r>
          </a:p>
          <a:p>
            <a:pPr algn="l">
              <a:buFont typeface="+mj-lt"/>
              <a:buAutoNum type="arabicPeriod"/>
            </a:pPr>
            <a:r>
              <a:rPr lang="en-US" sz="2400" b="0" i="0" dirty="0">
                <a:solidFill>
                  <a:srgbClr val="292929"/>
                </a:solidFill>
                <a:effectLst/>
                <a:latin typeface="source-serif-pro"/>
              </a:rPr>
              <a:t>Update weights based on gradients</a:t>
            </a:r>
          </a:p>
          <a:p>
            <a:pPr algn="l">
              <a:buFont typeface="+mj-lt"/>
              <a:buAutoNum type="arabicPeriod"/>
            </a:pPr>
            <a:r>
              <a:rPr lang="en-US" sz="2400" b="0" i="0" dirty="0">
                <a:solidFill>
                  <a:srgbClr val="292929"/>
                </a:solidFill>
                <a:effectLst/>
                <a:latin typeface="source-serif-pro"/>
              </a:rPr>
              <a:t>Repeat steps 2–5</a:t>
            </a:r>
          </a:p>
        </p:txBody>
      </p:sp>
    </p:spTree>
    <p:extLst>
      <p:ext uri="{BB962C8B-B14F-4D97-AF65-F5344CB8AC3E}">
        <p14:creationId xmlns:p14="http://schemas.microsoft.com/office/powerpoint/2010/main" val="333899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Backpropagation in the example</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708386" y="2381881"/>
            <a:ext cx="5161146" cy="3988981"/>
          </a:xfrm>
        </p:spPr>
        <p:txBody>
          <a:bodyPr>
            <a:normAutofit/>
          </a:bodyPr>
          <a:lstStyle/>
          <a:p>
            <a:r>
              <a:rPr lang="en-US" dirty="0">
                <a:solidFill>
                  <a:srgbClr val="292929"/>
                </a:solidFill>
                <a:latin typeface="source-serif-pro"/>
              </a:rPr>
              <a:t>We will use multi-class cross entropy loss function as the loss function</a:t>
            </a:r>
          </a:p>
          <a:p>
            <a:endParaRPr lang="en-US" dirty="0">
              <a:solidFill>
                <a:srgbClr val="292929"/>
              </a:solidFill>
              <a:latin typeface="source-serif-pro"/>
            </a:endParaRPr>
          </a:p>
          <a:p>
            <a:endParaRPr lang="en-US" dirty="0">
              <a:solidFill>
                <a:srgbClr val="292929"/>
              </a:solidFill>
              <a:latin typeface="source-serif-pro"/>
            </a:endParaRPr>
          </a:p>
          <a:p>
            <a:endParaRPr lang="en-US" dirty="0">
              <a:solidFill>
                <a:srgbClr val="292929"/>
              </a:solidFill>
              <a:latin typeface="source-serif-pro"/>
            </a:endParaRPr>
          </a:p>
          <a:p>
            <a:r>
              <a:rPr lang="en-US" dirty="0">
                <a:solidFill>
                  <a:srgbClr val="292929"/>
                </a:solidFill>
                <a:latin typeface="source-serif-pro"/>
              </a:rPr>
              <a:t>Adding losses for every time instance, the overall loss is:</a:t>
            </a:r>
          </a:p>
          <a:p>
            <a:pPr marL="0" indent="0">
              <a:buNone/>
            </a:pPr>
            <a:br>
              <a:rPr lang="en-US" dirty="0">
                <a:solidFill>
                  <a:srgbClr val="292929"/>
                </a:solidFill>
                <a:latin typeface="source-serif-pro"/>
              </a:rPr>
            </a:br>
            <a:br>
              <a:rPr lang="en-US" dirty="0">
                <a:solidFill>
                  <a:srgbClr val="292929"/>
                </a:solidFill>
                <a:latin typeface="source-serif-pro"/>
              </a:rPr>
            </a:br>
            <a:endParaRPr lang="en-US" dirty="0">
              <a:solidFill>
                <a:srgbClr val="292929"/>
              </a:solidFill>
              <a:latin typeface="source-serif-pro"/>
            </a:endParaRPr>
          </a:p>
        </p:txBody>
      </p:sp>
      <p:pic>
        <p:nvPicPr>
          <p:cNvPr id="5" name="Picture 4">
            <a:extLst>
              <a:ext uri="{FF2B5EF4-FFF2-40B4-BE49-F238E27FC236}">
                <a16:creationId xmlns:a16="http://schemas.microsoft.com/office/drawing/2014/main" id="{AD389D3C-6936-4C2A-94F6-B908D27A7825}"/>
              </a:ext>
            </a:extLst>
          </p:cNvPr>
          <p:cNvPicPr>
            <a:picLocks noChangeAspect="1"/>
          </p:cNvPicPr>
          <p:nvPr/>
        </p:nvPicPr>
        <p:blipFill>
          <a:blip r:embed="rId2"/>
          <a:stretch>
            <a:fillRect/>
          </a:stretch>
        </p:blipFill>
        <p:spPr>
          <a:xfrm>
            <a:off x="5688326" y="2604077"/>
            <a:ext cx="6209054" cy="3280255"/>
          </a:xfrm>
          <a:prstGeom prst="rect">
            <a:avLst/>
          </a:prstGeom>
        </p:spPr>
      </p:pic>
      <p:pic>
        <p:nvPicPr>
          <p:cNvPr id="6" name="Picture 5">
            <a:extLst>
              <a:ext uri="{FF2B5EF4-FFF2-40B4-BE49-F238E27FC236}">
                <a16:creationId xmlns:a16="http://schemas.microsoft.com/office/drawing/2014/main" id="{F90BD1AA-50B4-4D4A-AA1F-D888E5CD382B}"/>
              </a:ext>
            </a:extLst>
          </p:cNvPr>
          <p:cNvPicPr>
            <a:picLocks noChangeAspect="1"/>
          </p:cNvPicPr>
          <p:nvPr/>
        </p:nvPicPr>
        <p:blipFill>
          <a:blip r:embed="rId3"/>
          <a:stretch>
            <a:fillRect/>
          </a:stretch>
        </p:blipFill>
        <p:spPr>
          <a:xfrm>
            <a:off x="1154954" y="2939501"/>
            <a:ext cx="2382318" cy="786820"/>
          </a:xfrm>
          <a:prstGeom prst="rect">
            <a:avLst/>
          </a:prstGeom>
        </p:spPr>
      </p:pic>
      <p:pic>
        <p:nvPicPr>
          <p:cNvPr id="10" name="Picture 9">
            <a:extLst>
              <a:ext uri="{FF2B5EF4-FFF2-40B4-BE49-F238E27FC236}">
                <a16:creationId xmlns:a16="http://schemas.microsoft.com/office/drawing/2014/main" id="{D2D1252D-FEA8-4789-A372-A8E13A88D775}"/>
              </a:ext>
            </a:extLst>
          </p:cNvPr>
          <p:cNvPicPr>
            <a:picLocks noChangeAspect="1"/>
          </p:cNvPicPr>
          <p:nvPr/>
        </p:nvPicPr>
        <p:blipFill>
          <a:blip r:embed="rId4"/>
          <a:stretch>
            <a:fillRect/>
          </a:stretch>
        </p:blipFill>
        <p:spPr>
          <a:xfrm>
            <a:off x="974201" y="4937448"/>
            <a:ext cx="2956125" cy="946884"/>
          </a:xfrm>
          <a:prstGeom prst="rect">
            <a:avLst/>
          </a:prstGeom>
        </p:spPr>
      </p:pic>
    </p:spTree>
    <p:extLst>
      <p:ext uri="{BB962C8B-B14F-4D97-AF65-F5344CB8AC3E}">
        <p14:creationId xmlns:p14="http://schemas.microsoft.com/office/powerpoint/2010/main" val="277265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Backpropagation in the example</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690632" y="2272425"/>
            <a:ext cx="4031803" cy="3988981"/>
          </a:xfrm>
        </p:spPr>
        <p:txBody>
          <a:bodyPr>
            <a:normAutofit/>
          </a:bodyPr>
          <a:lstStyle/>
          <a:p>
            <a:pPr algn="l"/>
            <a:r>
              <a:rPr lang="en-IN" sz="3200" b="0" i="0" dirty="0">
                <a:solidFill>
                  <a:srgbClr val="292929"/>
                </a:solidFill>
                <a:effectLst/>
                <a:latin typeface="source-serif-pro"/>
              </a:rPr>
              <a:t>Weight Updation:</a:t>
            </a:r>
          </a:p>
          <a:p>
            <a:pPr algn="l"/>
            <a:endParaRPr lang="en-IN" dirty="0">
              <a:solidFill>
                <a:srgbClr val="292929"/>
              </a:solidFill>
              <a:latin typeface="source-serif-pro"/>
            </a:endParaRPr>
          </a:p>
          <a:p>
            <a:pPr algn="l"/>
            <a:endParaRPr lang="en-IN" b="0" i="0" dirty="0">
              <a:solidFill>
                <a:srgbClr val="292929"/>
              </a:solidFill>
              <a:effectLst/>
              <a:latin typeface="source-serif-pro"/>
            </a:endParaRPr>
          </a:p>
          <a:p>
            <a:pPr algn="l"/>
            <a:endParaRPr lang="en-IN" dirty="0">
              <a:solidFill>
                <a:srgbClr val="292929"/>
              </a:solidFill>
              <a:latin typeface="source-serif-pro"/>
            </a:endParaRPr>
          </a:p>
          <a:p>
            <a:pPr algn="l"/>
            <a:endParaRPr lang="en-IN" dirty="0">
              <a:solidFill>
                <a:srgbClr val="292929"/>
              </a:solidFill>
              <a:latin typeface="source-serif-pro"/>
            </a:endParaRPr>
          </a:p>
          <a:p>
            <a:pPr algn="l"/>
            <a:r>
              <a:rPr lang="en-IN" b="0" i="0" dirty="0">
                <a:solidFill>
                  <a:srgbClr val="292929"/>
                </a:solidFill>
                <a:effectLst/>
                <a:latin typeface="source-serif-pro"/>
              </a:rPr>
              <a:t>Where Wi is W</a:t>
            </a:r>
            <a:r>
              <a:rPr lang="en-IN" b="0" i="0" baseline="-25000" dirty="0">
                <a:solidFill>
                  <a:srgbClr val="292929"/>
                </a:solidFill>
                <a:effectLst/>
                <a:latin typeface="source-serif-pro"/>
              </a:rPr>
              <a:t>H</a:t>
            </a:r>
            <a:r>
              <a:rPr lang="en-IN" b="0" i="0" dirty="0">
                <a:solidFill>
                  <a:srgbClr val="292929"/>
                </a:solidFill>
                <a:effectLst/>
                <a:latin typeface="source-serif-pro"/>
              </a:rPr>
              <a:t>, W</a:t>
            </a:r>
            <a:r>
              <a:rPr lang="en-IN" b="0" i="0" baseline="-25000" dirty="0">
                <a:solidFill>
                  <a:srgbClr val="292929"/>
                </a:solidFill>
                <a:effectLst/>
                <a:latin typeface="source-serif-pro"/>
              </a:rPr>
              <a:t>X</a:t>
            </a:r>
            <a:r>
              <a:rPr lang="en-IN" b="0" i="0" dirty="0">
                <a:solidFill>
                  <a:srgbClr val="292929"/>
                </a:solidFill>
                <a:effectLst/>
                <a:latin typeface="source-serif-pro"/>
              </a:rPr>
              <a:t> and W</a:t>
            </a:r>
            <a:r>
              <a:rPr lang="en-IN" b="0" i="0" baseline="-25000" dirty="0">
                <a:solidFill>
                  <a:srgbClr val="292929"/>
                </a:solidFill>
                <a:effectLst/>
                <a:latin typeface="source-serif-pro"/>
              </a:rPr>
              <a:t>Y</a:t>
            </a:r>
          </a:p>
          <a:p>
            <a:pPr algn="l"/>
            <a:r>
              <a:rPr lang="en-US" dirty="0">
                <a:solidFill>
                  <a:srgbClr val="292929"/>
                </a:solidFill>
                <a:latin typeface="source-serif-pro"/>
              </a:rPr>
              <a:t>Challenging part is</a:t>
            </a:r>
            <a:r>
              <a:rPr lang="en-US" b="0" i="0" dirty="0">
                <a:solidFill>
                  <a:srgbClr val="292929"/>
                </a:solidFill>
                <a:effectLst/>
                <a:latin typeface="source-serif-pro"/>
              </a:rPr>
              <a:t> calculation of the gradients for </a:t>
            </a:r>
            <a:r>
              <a:rPr lang="en-IN" b="0" i="0" dirty="0">
                <a:solidFill>
                  <a:srgbClr val="292929"/>
                </a:solidFill>
                <a:effectLst/>
                <a:latin typeface="source-serif-pro"/>
              </a:rPr>
              <a:t>W</a:t>
            </a:r>
            <a:r>
              <a:rPr lang="en-IN" b="0" i="0" baseline="-25000" dirty="0">
                <a:solidFill>
                  <a:srgbClr val="292929"/>
                </a:solidFill>
                <a:effectLst/>
                <a:latin typeface="source-serif-pro"/>
              </a:rPr>
              <a:t>H</a:t>
            </a:r>
            <a:r>
              <a:rPr lang="en-IN" b="0" i="0" dirty="0">
                <a:solidFill>
                  <a:srgbClr val="292929"/>
                </a:solidFill>
                <a:effectLst/>
                <a:latin typeface="source-serif-pro"/>
              </a:rPr>
              <a:t>, W</a:t>
            </a:r>
            <a:r>
              <a:rPr lang="en-IN" b="0" i="0" baseline="-25000" dirty="0">
                <a:solidFill>
                  <a:srgbClr val="292929"/>
                </a:solidFill>
                <a:effectLst/>
                <a:latin typeface="source-serif-pro"/>
              </a:rPr>
              <a:t>X</a:t>
            </a:r>
            <a:r>
              <a:rPr lang="en-IN" b="0" i="0" dirty="0">
                <a:solidFill>
                  <a:srgbClr val="292929"/>
                </a:solidFill>
                <a:effectLst/>
                <a:latin typeface="source-serif-pro"/>
              </a:rPr>
              <a:t> and W</a:t>
            </a:r>
            <a:r>
              <a:rPr lang="en-IN" b="0" i="0" baseline="-25000" dirty="0">
                <a:solidFill>
                  <a:srgbClr val="292929"/>
                </a:solidFill>
                <a:effectLst/>
                <a:latin typeface="source-serif-pro"/>
              </a:rPr>
              <a:t>Y</a:t>
            </a:r>
          </a:p>
          <a:p>
            <a:pPr marL="0" indent="0" algn="l">
              <a:buNone/>
            </a:pPr>
            <a:endParaRPr lang="en-US" b="0" i="0" dirty="0">
              <a:solidFill>
                <a:srgbClr val="292929"/>
              </a:solidFill>
              <a:effectLst/>
              <a:latin typeface="source-serif-pro"/>
            </a:endParaRPr>
          </a:p>
        </p:txBody>
      </p:sp>
      <p:pic>
        <p:nvPicPr>
          <p:cNvPr id="8" name="Picture 7">
            <a:extLst>
              <a:ext uri="{FF2B5EF4-FFF2-40B4-BE49-F238E27FC236}">
                <a16:creationId xmlns:a16="http://schemas.microsoft.com/office/drawing/2014/main" id="{535FB3EC-B011-4EF3-98D6-2F4097225BEE}"/>
              </a:ext>
            </a:extLst>
          </p:cNvPr>
          <p:cNvPicPr>
            <a:picLocks noChangeAspect="1"/>
          </p:cNvPicPr>
          <p:nvPr/>
        </p:nvPicPr>
        <p:blipFill>
          <a:blip r:embed="rId2"/>
          <a:stretch>
            <a:fillRect/>
          </a:stretch>
        </p:blipFill>
        <p:spPr>
          <a:xfrm>
            <a:off x="1016732" y="3308518"/>
            <a:ext cx="3002376" cy="958398"/>
          </a:xfrm>
          <a:prstGeom prst="rect">
            <a:avLst/>
          </a:prstGeom>
        </p:spPr>
      </p:pic>
      <p:pic>
        <p:nvPicPr>
          <p:cNvPr id="12" name="Picture 11">
            <a:extLst>
              <a:ext uri="{FF2B5EF4-FFF2-40B4-BE49-F238E27FC236}">
                <a16:creationId xmlns:a16="http://schemas.microsoft.com/office/drawing/2014/main" id="{ED6FE1E4-306A-4DF1-851A-9BD465D4FC1E}"/>
              </a:ext>
            </a:extLst>
          </p:cNvPr>
          <p:cNvPicPr>
            <a:picLocks noChangeAspect="1"/>
          </p:cNvPicPr>
          <p:nvPr/>
        </p:nvPicPr>
        <p:blipFill>
          <a:blip r:embed="rId3"/>
          <a:stretch>
            <a:fillRect/>
          </a:stretch>
        </p:blipFill>
        <p:spPr>
          <a:xfrm>
            <a:off x="5352802" y="2960317"/>
            <a:ext cx="6148566" cy="3671446"/>
          </a:xfrm>
          <a:prstGeom prst="rect">
            <a:avLst/>
          </a:prstGeom>
        </p:spPr>
      </p:pic>
      <p:sp>
        <p:nvSpPr>
          <p:cNvPr id="14" name="TextBox 13">
            <a:extLst>
              <a:ext uri="{FF2B5EF4-FFF2-40B4-BE49-F238E27FC236}">
                <a16:creationId xmlns:a16="http://schemas.microsoft.com/office/drawing/2014/main" id="{BF11E010-8699-4573-85FA-6E5FA78503FA}"/>
              </a:ext>
            </a:extLst>
          </p:cNvPr>
          <p:cNvSpPr txBox="1"/>
          <p:nvPr/>
        </p:nvSpPr>
        <p:spPr>
          <a:xfrm>
            <a:off x="5450600" y="2498652"/>
            <a:ext cx="4288823" cy="461665"/>
          </a:xfrm>
          <a:prstGeom prst="rect">
            <a:avLst/>
          </a:prstGeom>
          <a:noFill/>
        </p:spPr>
        <p:txBody>
          <a:bodyPr wrap="square" rtlCol="0">
            <a:spAutoFit/>
          </a:bodyPr>
          <a:lstStyle/>
          <a:p>
            <a:r>
              <a:rPr lang="en-IN" sz="2400" b="1" dirty="0"/>
              <a:t>For W</a:t>
            </a:r>
            <a:r>
              <a:rPr lang="en-IN" sz="2400" b="1" baseline="-25000" dirty="0"/>
              <a:t>Y </a:t>
            </a:r>
            <a:r>
              <a:rPr lang="en-IN" sz="2400" b="1" dirty="0"/>
              <a:t>(similarly for W</a:t>
            </a:r>
            <a:r>
              <a:rPr lang="en-IN" sz="2400" b="1" baseline="-25000" dirty="0"/>
              <a:t>H</a:t>
            </a:r>
            <a:r>
              <a:rPr lang="en-IN" sz="2400" b="1" dirty="0"/>
              <a:t>) :</a:t>
            </a:r>
            <a:endParaRPr lang="en-US" sz="2400" b="1" baseline="-25000" dirty="0"/>
          </a:p>
        </p:txBody>
      </p:sp>
    </p:spTree>
    <p:extLst>
      <p:ext uri="{BB962C8B-B14F-4D97-AF65-F5344CB8AC3E}">
        <p14:creationId xmlns:p14="http://schemas.microsoft.com/office/powerpoint/2010/main" val="204436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Backpropagation in the example</a:t>
            </a:r>
          </a:p>
        </p:txBody>
      </p:sp>
      <p:sp>
        <p:nvSpPr>
          <p:cNvPr id="14" name="TextBox 13">
            <a:extLst>
              <a:ext uri="{FF2B5EF4-FFF2-40B4-BE49-F238E27FC236}">
                <a16:creationId xmlns:a16="http://schemas.microsoft.com/office/drawing/2014/main" id="{BF11E010-8699-4573-85FA-6E5FA78503FA}"/>
              </a:ext>
            </a:extLst>
          </p:cNvPr>
          <p:cNvSpPr txBox="1"/>
          <p:nvPr/>
        </p:nvSpPr>
        <p:spPr>
          <a:xfrm>
            <a:off x="570255" y="2169386"/>
            <a:ext cx="1531089" cy="461665"/>
          </a:xfrm>
          <a:prstGeom prst="rect">
            <a:avLst/>
          </a:prstGeom>
          <a:noFill/>
        </p:spPr>
        <p:txBody>
          <a:bodyPr wrap="square" rtlCol="0">
            <a:spAutoFit/>
          </a:bodyPr>
          <a:lstStyle/>
          <a:p>
            <a:r>
              <a:rPr lang="en-IN" sz="2400" b="1" dirty="0"/>
              <a:t>For W</a:t>
            </a:r>
            <a:r>
              <a:rPr lang="en-IN" sz="2400" b="1" baseline="-25000" dirty="0"/>
              <a:t>X </a:t>
            </a:r>
            <a:r>
              <a:rPr lang="en-IN" sz="2400" b="1" dirty="0"/>
              <a:t>:</a:t>
            </a:r>
            <a:endParaRPr lang="en-US" sz="2400" b="1" baseline="-25000" dirty="0"/>
          </a:p>
        </p:txBody>
      </p:sp>
      <p:pic>
        <p:nvPicPr>
          <p:cNvPr id="18" name="Picture 17">
            <a:extLst>
              <a:ext uri="{FF2B5EF4-FFF2-40B4-BE49-F238E27FC236}">
                <a16:creationId xmlns:a16="http://schemas.microsoft.com/office/drawing/2014/main" id="{0D188628-A48D-46B8-8977-807EE4472D30}"/>
              </a:ext>
            </a:extLst>
          </p:cNvPr>
          <p:cNvPicPr>
            <a:picLocks noChangeAspect="1"/>
          </p:cNvPicPr>
          <p:nvPr/>
        </p:nvPicPr>
        <p:blipFill>
          <a:blip r:embed="rId2"/>
          <a:stretch>
            <a:fillRect/>
          </a:stretch>
        </p:blipFill>
        <p:spPr>
          <a:xfrm>
            <a:off x="570255" y="2631051"/>
            <a:ext cx="10543951" cy="4109846"/>
          </a:xfrm>
          <a:prstGeom prst="rect">
            <a:avLst/>
          </a:prstGeom>
        </p:spPr>
      </p:pic>
    </p:spTree>
    <p:extLst>
      <p:ext uri="{BB962C8B-B14F-4D97-AF65-F5344CB8AC3E}">
        <p14:creationId xmlns:p14="http://schemas.microsoft.com/office/powerpoint/2010/main" val="350620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Problems with RNN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466754"/>
            <a:ext cx="10051762" cy="3988981"/>
          </a:xfrm>
        </p:spPr>
        <p:txBody>
          <a:bodyPr>
            <a:normAutofit/>
          </a:bodyPr>
          <a:lstStyle/>
          <a:p>
            <a:pPr algn="l"/>
            <a:r>
              <a:rPr lang="en-US" sz="2400" i="1" dirty="0">
                <a:solidFill>
                  <a:srgbClr val="292929"/>
                </a:solidFill>
                <a:effectLst/>
                <a:latin typeface="source-serif-pro"/>
              </a:rPr>
              <a:t>Vanishing/Exploding Gradient Problem</a:t>
            </a:r>
          </a:p>
          <a:p>
            <a:pPr algn="l">
              <a:buFont typeface="Wingdings" panose="05000000000000000000" pitchFamily="2" charset="2"/>
              <a:buChar char="q"/>
            </a:pPr>
            <a:r>
              <a:rPr lang="en-US" b="0" i="0" dirty="0">
                <a:solidFill>
                  <a:srgbClr val="292929"/>
                </a:solidFill>
                <a:effectLst/>
                <a:latin typeface="source-serif-pro"/>
              </a:rPr>
              <a:t>Vanishing gradients make it difficult for the model to learn long-term dependencies. </a:t>
            </a:r>
          </a:p>
          <a:p>
            <a:pPr algn="l">
              <a:buFont typeface="Wingdings" panose="05000000000000000000" pitchFamily="2" charset="2"/>
              <a:buChar char="q"/>
            </a:pPr>
            <a:r>
              <a:rPr lang="en-US" dirty="0">
                <a:solidFill>
                  <a:srgbClr val="292929"/>
                </a:solidFill>
                <a:latin typeface="source-serif-pro"/>
              </a:rPr>
              <a:t>For example, if an RNN was given this sentence:</a:t>
            </a:r>
          </a:p>
          <a:p>
            <a:pPr algn="l">
              <a:buFont typeface="Wingdings" panose="05000000000000000000" pitchFamily="2" charset="2"/>
              <a:buChar char="q"/>
            </a:pPr>
            <a:endParaRPr lang="en-US" dirty="0">
              <a:solidFill>
                <a:srgbClr val="292929"/>
              </a:solidFill>
              <a:latin typeface="source-serif-pro"/>
            </a:endParaRPr>
          </a:p>
          <a:p>
            <a:pPr>
              <a:buFont typeface="Wingdings" panose="05000000000000000000" pitchFamily="2" charset="2"/>
              <a:buChar char="q"/>
            </a:pPr>
            <a:endParaRPr lang="en-US" dirty="0">
              <a:solidFill>
                <a:srgbClr val="292929"/>
              </a:solidFill>
              <a:latin typeface="source-serif-pro"/>
            </a:endParaRPr>
          </a:p>
          <a:p>
            <a:pPr>
              <a:buFont typeface="Wingdings" panose="05000000000000000000" pitchFamily="2" charset="2"/>
              <a:buChar char="q"/>
            </a:pPr>
            <a:r>
              <a:rPr lang="en-US" dirty="0">
                <a:solidFill>
                  <a:srgbClr val="292929"/>
                </a:solidFill>
                <a:latin typeface="source-serif-pro"/>
              </a:rPr>
              <a:t>Which has to predict the last two words, “</a:t>
            </a:r>
            <a:r>
              <a:rPr lang="en-US" dirty="0" err="1">
                <a:solidFill>
                  <a:srgbClr val="292929"/>
                </a:solidFill>
                <a:latin typeface="source-serif-pro"/>
              </a:rPr>
              <a:t>german</a:t>
            </a:r>
            <a:r>
              <a:rPr lang="en-US" dirty="0">
                <a:solidFill>
                  <a:srgbClr val="292929"/>
                </a:solidFill>
                <a:latin typeface="source-serif-pro"/>
              </a:rPr>
              <a:t>” and “shepherd” using inputs “brown”, “black”, and “dog,” which are the nouns and adjectives that describe a </a:t>
            </a:r>
            <a:r>
              <a:rPr lang="en-US" dirty="0" err="1">
                <a:solidFill>
                  <a:srgbClr val="292929"/>
                </a:solidFill>
                <a:latin typeface="source-serif-pro"/>
              </a:rPr>
              <a:t>german</a:t>
            </a:r>
            <a:r>
              <a:rPr lang="en-US" dirty="0">
                <a:solidFill>
                  <a:srgbClr val="292929"/>
                </a:solidFill>
                <a:latin typeface="source-serif-pro"/>
              </a:rPr>
              <a:t> shepherd. </a:t>
            </a:r>
          </a:p>
        </p:txBody>
      </p:sp>
      <p:pic>
        <p:nvPicPr>
          <p:cNvPr id="6" name="Picture 5">
            <a:extLst>
              <a:ext uri="{FF2B5EF4-FFF2-40B4-BE49-F238E27FC236}">
                <a16:creationId xmlns:a16="http://schemas.microsoft.com/office/drawing/2014/main" id="{2CCB7A4D-4234-49B6-8919-5BBC4721C152}"/>
              </a:ext>
            </a:extLst>
          </p:cNvPr>
          <p:cNvPicPr>
            <a:picLocks noChangeAspect="1"/>
          </p:cNvPicPr>
          <p:nvPr/>
        </p:nvPicPr>
        <p:blipFill>
          <a:blip r:embed="rId2"/>
          <a:stretch>
            <a:fillRect/>
          </a:stretch>
        </p:blipFill>
        <p:spPr>
          <a:xfrm>
            <a:off x="1336159" y="3692855"/>
            <a:ext cx="6585288" cy="768389"/>
          </a:xfrm>
          <a:prstGeom prst="rect">
            <a:avLst/>
          </a:prstGeom>
        </p:spPr>
      </p:pic>
    </p:spTree>
    <p:extLst>
      <p:ext uri="{BB962C8B-B14F-4D97-AF65-F5344CB8AC3E}">
        <p14:creationId xmlns:p14="http://schemas.microsoft.com/office/powerpoint/2010/main" val="324107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2A3-3B34-444B-AD03-541816B35A89}"/>
              </a:ext>
            </a:extLst>
          </p:cNvPr>
          <p:cNvSpPr>
            <a:spLocks noGrp="1"/>
          </p:cNvSpPr>
          <p:nvPr>
            <p:ph type="ctrTitle"/>
          </p:nvPr>
        </p:nvSpPr>
        <p:spPr>
          <a:xfrm>
            <a:off x="1410136" y="1399060"/>
            <a:ext cx="9116096" cy="2677648"/>
          </a:xfrm>
        </p:spPr>
        <p:txBody>
          <a:bodyPr/>
          <a:lstStyle/>
          <a:p>
            <a:pPr algn="ctr"/>
            <a:r>
              <a:rPr lang="en-US" dirty="0"/>
              <a:t>Recurrent Neural Networks (RNN)</a:t>
            </a:r>
          </a:p>
        </p:txBody>
      </p:sp>
    </p:spTree>
    <p:extLst>
      <p:ext uri="{BB962C8B-B14F-4D97-AF65-F5344CB8AC3E}">
        <p14:creationId xmlns:p14="http://schemas.microsoft.com/office/powerpoint/2010/main" val="3455447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Problems with RNN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349796"/>
            <a:ext cx="10317578" cy="4242390"/>
          </a:xfrm>
        </p:spPr>
        <p:txBody>
          <a:bodyPr>
            <a:normAutofit lnSpcReduction="10000"/>
          </a:bodyPr>
          <a:lstStyle/>
          <a:p>
            <a:pPr algn="l"/>
            <a:r>
              <a:rPr lang="en-US" sz="2400" i="1" dirty="0">
                <a:solidFill>
                  <a:srgbClr val="292929"/>
                </a:solidFill>
                <a:effectLst/>
                <a:latin typeface="source-serif-pro"/>
              </a:rPr>
              <a:t>Vanishing/Exploding Gradient Problem</a:t>
            </a:r>
          </a:p>
          <a:p>
            <a:pPr>
              <a:buFont typeface="Wingdings" panose="05000000000000000000" pitchFamily="2" charset="2"/>
              <a:buChar char="q"/>
            </a:pPr>
            <a:r>
              <a:rPr lang="en-US" dirty="0">
                <a:solidFill>
                  <a:srgbClr val="292929"/>
                </a:solidFill>
                <a:latin typeface="source-serif-pro"/>
              </a:rPr>
              <a:t>However, the word “brown” is quite far from the word “shepherd.” From the gradient calculation of </a:t>
            </a:r>
            <a:r>
              <a:rPr lang="en-US" dirty="0" err="1">
                <a:solidFill>
                  <a:srgbClr val="292929"/>
                </a:solidFill>
                <a:latin typeface="source-serif-pro"/>
              </a:rPr>
              <a:t>Wx</a:t>
            </a:r>
            <a:r>
              <a:rPr lang="en-US" dirty="0">
                <a:solidFill>
                  <a:srgbClr val="292929"/>
                </a:solidFill>
                <a:latin typeface="source-serif-pro"/>
              </a:rPr>
              <a:t>, we can break down the backpropagation error of the word “shepherd” back to “brown” and see what it looks like:						which itself has: </a:t>
            </a:r>
          </a:p>
          <a:p>
            <a:pPr algn="l"/>
            <a:endParaRPr lang="en-US" sz="2400" i="1" dirty="0">
              <a:solidFill>
                <a:srgbClr val="292929"/>
              </a:solidFill>
              <a:effectLst/>
              <a:latin typeface="source-serif-pro"/>
            </a:endParaRPr>
          </a:p>
          <a:p>
            <a:pPr algn="l">
              <a:buFont typeface="Wingdings" panose="05000000000000000000" pitchFamily="2" charset="2"/>
              <a:buChar char="q"/>
            </a:pPr>
            <a:r>
              <a:rPr lang="en-US" b="0" i="0" dirty="0">
                <a:solidFill>
                  <a:srgbClr val="292929"/>
                </a:solidFill>
                <a:effectLst/>
                <a:latin typeface="source-serif-pro"/>
              </a:rPr>
              <a:t>These chains of gradients are troublesome because if less than 1 they can cause the loss from the word shepherd with respect to the word brown to approach 0, thereby </a:t>
            </a:r>
            <a:r>
              <a:rPr lang="en-US" b="0" i="1" dirty="0">
                <a:solidFill>
                  <a:srgbClr val="292929"/>
                </a:solidFill>
                <a:effectLst/>
                <a:latin typeface="source-serif-pro"/>
              </a:rPr>
              <a:t>vanishing</a:t>
            </a:r>
            <a:r>
              <a:rPr lang="en-US" b="0" i="0" dirty="0">
                <a:solidFill>
                  <a:srgbClr val="292929"/>
                </a:solidFill>
                <a:effectLst/>
                <a:latin typeface="source-serif-pro"/>
              </a:rPr>
              <a:t>.</a:t>
            </a:r>
          </a:p>
          <a:p>
            <a:pPr algn="l">
              <a:buFont typeface="Wingdings" panose="05000000000000000000" pitchFamily="2" charset="2"/>
              <a:buChar char="q"/>
            </a:pPr>
            <a:r>
              <a:rPr lang="en-US" dirty="0">
                <a:solidFill>
                  <a:srgbClr val="292929"/>
                </a:solidFill>
                <a:latin typeface="source-serif-pro"/>
              </a:rPr>
              <a:t>For </a:t>
            </a:r>
            <a:r>
              <a:rPr lang="en-US" dirty="0" err="1">
                <a:solidFill>
                  <a:srgbClr val="292929"/>
                </a:solidFill>
                <a:latin typeface="source-serif-pro"/>
              </a:rPr>
              <a:t>eg</a:t>
            </a:r>
            <a:r>
              <a:rPr lang="en-US" dirty="0">
                <a:solidFill>
                  <a:srgbClr val="292929"/>
                </a:solidFill>
                <a:latin typeface="source-serif-pro"/>
              </a:rPr>
              <a:t>, 0.5</a:t>
            </a:r>
            <a:r>
              <a:rPr lang="en-US" baseline="30000" dirty="0">
                <a:solidFill>
                  <a:srgbClr val="292929"/>
                </a:solidFill>
                <a:latin typeface="source-serif-pro"/>
              </a:rPr>
              <a:t>20 </a:t>
            </a:r>
            <a:r>
              <a:rPr lang="en-US" dirty="0">
                <a:solidFill>
                  <a:srgbClr val="292929"/>
                </a:solidFill>
                <a:latin typeface="source-serif-pro"/>
              </a:rPr>
              <a:t>= 0.00000095…, and 1.5</a:t>
            </a:r>
            <a:r>
              <a:rPr lang="en-US" baseline="30000" dirty="0">
                <a:solidFill>
                  <a:srgbClr val="292929"/>
                </a:solidFill>
                <a:latin typeface="source-serif-pro"/>
              </a:rPr>
              <a:t>20</a:t>
            </a:r>
            <a:r>
              <a:rPr lang="en-US" baseline="-25000" dirty="0">
                <a:solidFill>
                  <a:srgbClr val="292929"/>
                </a:solidFill>
                <a:latin typeface="source-serif-pro"/>
              </a:rPr>
              <a:t> </a:t>
            </a:r>
            <a:r>
              <a:rPr lang="en-US" dirty="0">
                <a:solidFill>
                  <a:srgbClr val="292929"/>
                </a:solidFill>
                <a:latin typeface="source-serif-pro"/>
              </a:rPr>
              <a:t>= 3325.25…</a:t>
            </a:r>
          </a:p>
          <a:p>
            <a:pPr algn="l">
              <a:buFont typeface="Wingdings" panose="05000000000000000000" pitchFamily="2" charset="2"/>
              <a:buChar char="q"/>
            </a:pPr>
            <a:r>
              <a:rPr lang="en-US" b="0" i="0" dirty="0">
                <a:solidFill>
                  <a:srgbClr val="292929"/>
                </a:solidFill>
                <a:effectLst/>
                <a:latin typeface="source-serif-pro"/>
              </a:rPr>
              <a:t>This makes it difficult for the weights to take into account words that occur at the start of a long sequence. </a:t>
            </a:r>
          </a:p>
          <a:p>
            <a:pPr algn="l">
              <a:buFont typeface="Wingdings" panose="05000000000000000000" pitchFamily="2" charset="2"/>
              <a:buChar char="q"/>
            </a:pPr>
            <a:r>
              <a:rPr lang="en-US" b="0" i="0" dirty="0">
                <a:solidFill>
                  <a:srgbClr val="292929"/>
                </a:solidFill>
                <a:effectLst/>
                <a:latin typeface="source-serif-pro"/>
              </a:rPr>
              <a:t>So the word “brown” when doing a forward propagation, may not have any effect in the prediction of “shepherd” because the weights weren’t updated due to the vanishing gradient. </a:t>
            </a:r>
            <a:endParaRPr lang="en-US" baseline="30000" dirty="0">
              <a:solidFill>
                <a:srgbClr val="292929"/>
              </a:solidFill>
              <a:effectLst/>
              <a:latin typeface="source-serif-pro"/>
            </a:endParaRPr>
          </a:p>
        </p:txBody>
      </p:sp>
      <p:pic>
        <p:nvPicPr>
          <p:cNvPr id="5" name="Picture 4">
            <a:extLst>
              <a:ext uri="{FF2B5EF4-FFF2-40B4-BE49-F238E27FC236}">
                <a16:creationId xmlns:a16="http://schemas.microsoft.com/office/drawing/2014/main" id="{6CF85315-12C2-4739-AA24-FA99FC01EEAA}"/>
              </a:ext>
            </a:extLst>
          </p:cNvPr>
          <p:cNvPicPr>
            <a:picLocks noChangeAspect="1"/>
          </p:cNvPicPr>
          <p:nvPr/>
        </p:nvPicPr>
        <p:blipFill>
          <a:blip r:embed="rId2"/>
          <a:stretch>
            <a:fillRect/>
          </a:stretch>
        </p:blipFill>
        <p:spPr>
          <a:xfrm>
            <a:off x="6384657" y="3371193"/>
            <a:ext cx="2056362" cy="732301"/>
          </a:xfrm>
          <a:prstGeom prst="rect">
            <a:avLst/>
          </a:prstGeom>
        </p:spPr>
      </p:pic>
      <p:pic>
        <p:nvPicPr>
          <p:cNvPr id="9" name="Picture 8">
            <a:extLst>
              <a:ext uri="{FF2B5EF4-FFF2-40B4-BE49-F238E27FC236}">
                <a16:creationId xmlns:a16="http://schemas.microsoft.com/office/drawing/2014/main" id="{2CB690D2-C427-43A6-95FE-D2299362163E}"/>
              </a:ext>
            </a:extLst>
          </p:cNvPr>
          <p:cNvPicPr>
            <a:picLocks noChangeAspect="1"/>
          </p:cNvPicPr>
          <p:nvPr/>
        </p:nvPicPr>
        <p:blipFill>
          <a:blip r:embed="rId3"/>
          <a:stretch>
            <a:fillRect/>
          </a:stretch>
        </p:blipFill>
        <p:spPr>
          <a:xfrm>
            <a:off x="2464170" y="3371193"/>
            <a:ext cx="2139456" cy="659968"/>
          </a:xfrm>
          <a:prstGeom prst="rect">
            <a:avLst/>
          </a:prstGeom>
        </p:spPr>
      </p:pic>
    </p:spTree>
    <p:extLst>
      <p:ext uri="{BB962C8B-B14F-4D97-AF65-F5344CB8AC3E}">
        <p14:creationId xmlns:p14="http://schemas.microsoft.com/office/powerpoint/2010/main" val="359757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Problems with RNN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786359" y="2466754"/>
            <a:ext cx="5298558" cy="4359349"/>
          </a:xfrm>
        </p:spPr>
        <p:txBody>
          <a:bodyPr>
            <a:normAutofit fontScale="77500" lnSpcReduction="20000"/>
          </a:bodyPr>
          <a:lstStyle/>
          <a:p>
            <a:pPr algn="l"/>
            <a:r>
              <a:rPr lang="en-US" sz="2400" b="0" i="0" dirty="0">
                <a:solidFill>
                  <a:srgbClr val="272C37"/>
                </a:solidFill>
                <a:effectLst/>
                <a:latin typeface="Roboto" panose="02000000000000000000" pitchFamily="2" charset="0"/>
              </a:rPr>
              <a:t>Difficulty In Capturing Long-Term Dependencies</a:t>
            </a:r>
          </a:p>
          <a:p>
            <a:pPr>
              <a:buFont typeface="Wingdings" panose="05000000000000000000" pitchFamily="2" charset="2"/>
              <a:buChar char="q"/>
            </a:pPr>
            <a:r>
              <a:rPr lang="en-US" sz="2400" b="0" i="0" dirty="0">
                <a:solidFill>
                  <a:srgbClr val="51565E"/>
                </a:solidFill>
                <a:effectLst/>
                <a:latin typeface="Roboto" panose="02000000000000000000" pitchFamily="2" charset="0"/>
              </a:rPr>
              <a:t>Although RNNs are designed to capture information about past inputs, they can struggle to capture long-term dependencies in the input sequence. This is because the gradients can become very small as they propagate through time, which can cause the network to forget important information.</a:t>
            </a:r>
          </a:p>
          <a:p>
            <a:pPr>
              <a:buFont typeface="Wingdings" panose="05000000000000000000" pitchFamily="2" charset="2"/>
              <a:buChar char="q"/>
            </a:pPr>
            <a:endParaRPr lang="en-US" sz="2400" b="0" i="0" dirty="0">
              <a:solidFill>
                <a:srgbClr val="51565E"/>
              </a:solidFill>
              <a:effectLst/>
              <a:latin typeface="Roboto" panose="02000000000000000000" pitchFamily="2" charset="0"/>
            </a:endParaRPr>
          </a:p>
          <a:p>
            <a:pPr algn="l"/>
            <a:r>
              <a:rPr lang="en-US" sz="2400" b="0" i="0" dirty="0">
                <a:solidFill>
                  <a:srgbClr val="272C37"/>
                </a:solidFill>
                <a:effectLst/>
                <a:latin typeface="Roboto" panose="02000000000000000000" pitchFamily="2" charset="0"/>
              </a:rPr>
              <a:t>Lack Of Parallelism</a:t>
            </a:r>
          </a:p>
          <a:p>
            <a:pPr algn="l">
              <a:buFont typeface="Wingdings" panose="05000000000000000000" pitchFamily="2" charset="2"/>
              <a:buChar char="q"/>
            </a:pPr>
            <a:r>
              <a:rPr lang="en-US" sz="2400" b="0" i="0" dirty="0">
                <a:solidFill>
                  <a:srgbClr val="51565E"/>
                </a:solidFill>
                <a:effectLst/>
                <a:latin typeface="Roboto" panose="02000000000000000000" pitchFamily="2" charset="0"/>
              </a:rPr>
              <a:t>RNNs are inherently sequential, which makes it difficult to parallelize the computation. This can limit the speed and scalability of the network.</a:t>
            </a:r>
          </a:p>
        </p:txBody>
      </p:sp>
      <p:sp>
        <p:nvSpPr>
          <p:cNvPr id="7" name="Content Placeholder 2">
            <a:extLst>
              <a:ext uri="{FF2B5EF4-FFF2-40B4-BE49-F238E27FC236}">
                <a16:creationId xmlns:a16="http://schemas.microsoft.com/office/drawing/2014/main" id="{E21AD8C2-E6E6-456F-A1D7-49C74AC537C7}"/>
              </a:ext>
            </a:extLst>
          </p:cNvPr>
          <p:cNvSpPr txBox="1">
            <a:spLocks/>
          </p:cNvSpPr>
          <p:nvPr/>
        </p:nvSpPr>
        <p:spPr>
          <a:xfrm>
            <a:off x="6283390" y="2651937"/>
            <a:ext cx="5511660" cy="39889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r>
              <a:rPr lang="en-US" sz="2400" b="0" i="0" dirty="0">
                <a:solidFill>
                  <a:srgbClr val="272C37"/>
                </a:solidFill>
                <a:effectLst/>
                <a:latin typeface="Roboto" panose="02000000000000000000" pitchFamily="2" charset="0"/>
              </a:rPr>
              <a:t>Difficulty In Choosing The Right Architecture</a:t>
            </a:r>
          </a:p>
          <a:p>
            <a:pPr algn="l">
              <a:buFont typeface="Wingdings" panose="05000000000000000000" pitchFamily="2" charset="2"/>
              <a:buChar char="q"/>
            </a:pPr>
            <a:r>
              <a:rPr lang="en-US" sz="2400" b="0" i="0" dirty="0">
                <a:solidFill>
                  <a:srgbClr val="51565E"/>
                </a:solidFill>
                <a:effectLst/>
                <a:latin typeface="Roboto" panose="02000000000000000000" pitchFamily="2" charset="0"/>
              </a:rPr>
              <a:t>There are many different variants of RNNs, each with its own advantages and disadvantages. Choosing the right architecture for a given task can be challenging, and may require extensive experimentation and tuning.</a:t>
            </a:r>
          </a:p>
          <a:p>
            <a:pPr algn="l">
              <a:buFont typeface="Wingdings" panose="05000000000000000000" pitchFamily="2" charset="2"/>
              <a:buChar char="q"/>
            </a:pPr>
            <a:endParaRPr lang="en-US" sz="2400" b="0" i="0" dirty="0">
              <a:solidFill>
                <a:srgbClr val="51565E"/>
              </a:solidFill>
              <a:effectLst/>
              <a:latin typeface="Roboto" panose="02000000000000000000" pitchFamily="2" charset="0"/>
            </a:endParaRPr>
          </a:p>
          <a:p>
            <a:pPr algn="l"/>
            <a:r>
              <a:rPr lang="en-US" sz="2400" b="0" i="0" dirty="0">
                <a:solidFill>
                  <a:srgbClr val="272C37"/>
                </a:solidFill>
                <a:effectLst/>
                <a:latin typeface="Roboto" panose="02000000000000000000" pitchFamily="2" charset="0"/>
              </a:rPr>
              <a:t>Difficulty In Interpreting The Output</a:t>
            </a:r>
          </a:p>
          <a:p>
            <a:pPr algn="l">
              <a:buFont typeface="Wingdings" panose="05000000000000000000" pitchFamily="2" charset="2"/>
              <a:buChar char="q"/>
            </a:pPr>
            <a:r>
              <a:rPr lang="en-US" sz="2400" b="0" i="0" dirty="0">
                <a:solidFill>
                  <a:srgbClr val="51565E"/>
                </a:solidFill>
                <a:effectLst/>
                <a:latin typeface="Roboto" panose="02000000000000000000" pitchFamily="2" charset="0"/>
              </a:rPr>
              <a:t>The output of an RNN can be difficult to interpret, especially when dealing with complex inputs such as natural language or audio. This can make it difficult to understand how the network is making its predictions.</a:t>
            </a:r>
          </a:p>
        </p:txBody>
      </p:sp>
    </p:spTree>
    <p:extLst>
      <p:ext uri="{BB962C8B-B14F-4D97-AF65-F5344CB8AC3E}">
        <p14:creationId xmlns:p14="http://schemas.microsoft.com/office/powerpoint/2010/main" val="404795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Problems with RNN</a:t>
            </a:r>
          </a:p>
        </p:txBody>
      </p:sp>
      <p:pic>
        <p:nvPicPr>
          <p:cNvPr id="8" name="Picture 7">
            <a:extLst>
              <a:ext uri="{FF2B5EF4-FFF2-40B4-BE49-F238E27FC236}">
                <a16:creationId xmlns:a16="http://schemas.microsoft.com/office/drawing/2014/main" id="{C675955C-373F-446B-9B1D-6E604019312C}"/>
              </a:ext>
            </a:extLst>
          </p:cNvPr>
          <p:cNvPicPr>
            <a:picLocks noChangeAspect="1"/>
          </p:cNvPicPr>
          <p:nvPr/>
        </p:nvPicPr>
        <p:blipFill>
          <a:blip r:embed="rId2"/>
          <a:stretch>
            <a:fillRect/>
          </a:stretch>
        </p:blipFill>
        <p:spPr>
          <a:xfrm>
            <a:off x="3744626" y="2349795"/>
            <a:ext cx="4224741" cy="4108902"/>
          </a:xfrm>
          <a:prstGeom prst="rect">
            <a:avLst/>
          </a:prstGeom>
        </p:spPr>
      </p:pic>
    </p:spTree>
    <p:extLst>
      <p:ext uri="{BB962C8B-B14F-4D97-AF65-F5344CB8AC3E}">
        <p14:creationId xmlns:p14="http://schemas.microsoft.com/office/powerpoint/2010/main" val="69773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09D64D-F94F-4F44-BF11-497A657AEC94}"/>
              </a:ext>
            </a:extLst>
          </p:cNvPr>
          <p:cNvSpPr>
            <a:spLocks noGrp="1"/>
          </p:cNvSpPr>
          <p:nvPr>
            <p:ph idx="1"/>
          </p:nvPr>
        </p:nvSpPr>
        <p:spPr>
          <a:xfrm>
            <a:off x="1681400" y="3413051"/>
            <a:ext cx="9382094" cy="1404974"/>
          </a:xfrm>
        </p:spPr>
        <p:txBody>
          <a:bodyPr>
            <a:normAutofit fontScale="85000" lnSpcReduction="10000"/>
          </a:bodyPr>
          <a:lstStyle/>
          <a:p>
            <a:pPr marL="0" indent="0" algn="l">
              <a:buNone/>
            </a:pPr>
            <a:r>
              <a:rPr lang="en-US" sz="6000" dirty="0">
                <a:solidFill>
                  <a:srgbClr val="FF0000"/>
                </a:solidFill>
                <a:hlinkClick r:id="rId2">
                  <a:extLst>
                    <a:ext uri="{A12FA001-AC4F-418D-AE19-62706E023703}">
                      <ahyp:hlinkClr xmlns:ahyp="http://schemas.microsoft.com/office/drawing/2018/hyperlinkcolor" val="tx"/>
                    </a:ext>
                  </a:extLst>
                </a:hlinkClick>
              </a:rPr>
              <a:t>Link to the Colab Notebook</a:t>
            </a:r>
            <a:endParaRPr lang="en-US" sz="6000" dirty="0">
              <a:solidFill>
                <a:srgbClr val="FF0000"/>
              </a:solidFill>
            </a:endParaRPr>
          </a:p>
        </p:txBody>
      </p:sp>
    </p:spTree>
    <p:extLst>
      <p:ext uri="{BB962C8B-B14F-4D97-AF65-F5344CB8AC3E}">
        <p14:creationId xmlns:p14="http://schemas.microsoft.com/office/powerpoint/2010/main" val="87029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2A3-3B34-444B-AD03-541816B35A89}"/>
              </a:ext>
            </a:extLst>
          </p:cNvPr>
          <p:cNvSpPr>
            <a:spLocks noGrp="1"/>
          </p:cNvSpPr>
          <p:nvPr>
            <p:ph type="ctrTitle"/>
          </p:nvPr>
        </p:nvSpPr>
        <p:spPr>
          <a:xfrm>
            <a:off x="1410136" y="1399060"/>
            <a:ext cx="9116096" cy="2677648"/>
          </a:xfrm>
        </p:spPr>
        <p:txBody>
          <a:bodyPr/>
          <a:lstStyle/>
          <a:p>
            <a:pPr algn="ctr"/>
            <a:r>
              <a:rPr lang="en-US" b="1" i="1" dirty="0"/>
              <a:t>Long Short Term Memory</a:t>
            </a:r>
            <a:br>
              <a:rPr lang="en-US" b="1" i="1" dirty="0"/>
            </a:br>
            <a:r>
              <a:rPr lang="en-US" b="1" i="1" dirty="0"/>
              <a:t>(LSTM)</a:t>
            </a:r>
          </a:p>
        </p:txBody>
      </p:sp>
    </p:spTree>
    <p:extLst>
      <p:ext uri="{BB962C8B-B14F-4D97-AF65-F5344CB8AC3E}">
        <p14:creationId xmlns:p14="http://schemas.microsoft.com/office/powerpoint/2010/main" val="384592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I</a:t>
            </a:r>
            <a:r>
              <a:rPr lang="en-US" dirty="0"/>
              <a:t>ntroduction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275368"/>
            <a:ext cx="7691335" cy="3988981"/>
          </a:xfrm>
        </p:spPr>
        <p:txBody>
          <a:bodyPr>
            <a:normAutofit/>
          </a:bodyPr>
          <a:lstStyle/>
          <a:p>
            <a:r>
              <a:rPr lang="en-US" sz="3200" b="0" i="0" dirty="0">
                <a:solidFill>
                  <a:srgbClr val="292929"/>
                </a:solidFill>
                <a:effectLst/>
                <a:latin typeface="source-serif-pro"/>
              </a:rPr>
              <a:t>Consider this e.g. </a:t>
            </a:r>
            <a:r>
              <a:rPr lang="en-US" sz="3200" dirty="0">
                <a:solidFill>
                  <a:srgbClr val="292929"/>
                </a:solidFill>
                <a:latin typeface="source-serif-pro"/>
              </a:rPr>
              <a:t>of</a:t>
            </a:r>
            <a:r>
              <a:rPr lang="en-US" sz="3200" b="0" i="0" dirty="0">
                <a:solidFill>
                  <a:srgbClr val="292929"/>
                </a:solidFill>
                <a:effectLst/>
                <a:latin typeface="source-serif-pro"/>
              </a:rPr>
              <a:t> Sentiment Analysis</a:t>
            </a:r>
            <a:endParaRPr lang="en-US" sz="3200" dirty="0"/>
          </a:p>
        </p:txBody>
      </p:sp>
      <p:pic>
        <p:nvPicPr>
          <p:cNvPr id="5" name="Picture 4">
            <a:extLst>
              <a:ext uri="{FF2B5EF4-FFF2-40B4-BE49-F238E27FC236}">
                <a16:creationId xmlns:a16="http://schemas.microsoft.com/office/drawing/2014/main" id="{E8550270-955A-4133-9FF2-B0B595E0C420}"/>
              </a:ext>
            </a:extLst>
          </p:cNvPr>
          <p:cNvPicPr>
            <a:picLocks noChangeAspect="1"/>
          </p:cNvPicPr>
          <p:nvPr/>
        </p:nvPicPr>
        <p:blipFill>
          <a:blip r:embed="rId2"/>
          <a:stretch>
            <a:fillRect/>
          </a:stretch>
        </p:blipFill>
        <p:spPr>
          <a:xfrm>
            <a:off x="3647656" y="2902688"/>
            <a:ext cx="4896687" cy="3648032"/>
          </a:xfrm>
          <a:prstGeom prst="rect">
            <a:avLst/>
          </a:prstGeom>
        </p:spPr>
      </p:pic>
    </p:spTree>
    <p:extLst>
      <p:ext uri="{BB962C8B-B14F-4D97-AF65-F5344CB8AC3E}">
        <p14:creationId xmlns:p14="http://schemas.microsoft.com/office/powerpoint/2010/main" val="297514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I</a:t>
            </a:r>
            <a:r>
              <a:rPr lang="en-US" dirty="0"/>
              <a:t>ntroduction</a:t>
            </a:r>
          </a:p>
        </p:txBody>
      </p:sp>
      <p:pic>
        <p:nvPicPr>
          <p:cNvPr id="8" name="Picture 7">
            <a:extLst>
              <a:ext uri="{FF2B5EF4-FFF2-40B4-BE49-F238E27FC236}">
                <a16:creationId xmlns:a16="http://schemas.microsoft.com/office/drawing/2014/main" id="{08968A76-8FBC-4E74-863B-F4A7C2296213}"/>
              </a:ext>
            </a:extLst>
          </p:cNvPr>
          <p:cNvPicPr>
            <a:picLocks noChangeAspect="1"/>
          </p:cNvPicPr>
          <p:nvPr/>
        </p:nvPicPr>
        <p:blipFill>
          <a:blip r:embed="rId2"/>
          <a:stretch>
            <a:fillRect/>
          </a:stretch>
        </p:blipFill>
        <p:spPr>
          <a:xfrm>
            <a:off x="1515029" y="2386878"/>
            <a:ext cx="9161942" cy="1801933"/>
          </a:xfrm>
          <a:prstGeom prst="rect">
            <a:avLst/>
          </a:prstGeom>
        </p:spPr>
      </p:pic>
      <p:pic>
        <p:nvPicPr>
          <p:cNvPr id="10" name="Picture 9">
            <a:extLst>
              <a:ext uri="{FF2B5EF4-FFF2-40B4-BE49-F238E27FC236}">
                <a16:creationId xmlns:a16="http://schemas.microsoft.com/office/drawing/2014/main" id="{071BDC8C-9F25-4488-8AF0-76B89CAFAA22}"/>
              </a:ext>
            </a:extLst>
          </p:cNvPr>
          <p:cNvPicPr>
            <a:picLocks noChangeAspect="1"/>
          </p:cNvPicPr>
          <p:nvPr/>
        </p:nvPicPr>
        <p:blipFill>
          <a:blip r:embed="rId3"/>
          <a:stretch>
            <a:fillRect/>
          </a:stretch>
        </p:blipFill>
        <p:spPr>
          <a:xfrm>
            <a:off x="1515029" y="4407914"/>
            <a:ext cx="9161942" cy="2073921"/>
          </a:xfrm>
          <a:prstGeom prst="rect">
            <a:avLst/>
          </a:prstGeom>
        </p:spPr>
      </p:pic>
    </p:spTree>
    <p:extLst>
      <p:ext uri="{BB962C8B-B14F-4D97-AF65-F5344CB8AC3E}">
        <p14:creationId xmlns:p14="http://schemas.microsoft.com/office/powerpoint/2010/main" val="172898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LSTM Architecture</a:t>
            </a:r>
            <a:endParaRPr lang="en-US" dirty="0"/>
          </a:p>
        </p:txBody>
      </p:sp>
      <p:pic>
        <p:nvPicPr>
          <p:cNvPr id="12" name="Picture 11">
            <a:extLst>
              <a:ext uri="{FF2B5EF4-FFF2-40B4-BE49-F238E27FC236}">
                <a16:creationId xmlns:a16="http://schemas.microsoft.com/office/drawing/2014/main" id="{40693D5C-ECF8-4601-9787-1F80D8AAF876}"/>
              </a:ext>
            </a:extLst>
          </p:cNvPr>
          <p:cNvPicPr>
            <a:picLocks noChangeAspect="1"/>
          </p:cNvPicPr>
          <p:nvPr/>
        </p:nvPicPr>
        <p:blipFill>
          <a:blip r:embed="rId2"/>
          <a:stretch>
            <a:fillRect/>
          </a:stretch>
        </p:blipFill>
        <p:spPr>
          <a:xfrm>
            <a:off x="1154954" y="2641828"/>
            <a:ext cx="10078657" cy="2903780"/>
          </a:xfrm>
          <a:prstGeom prst="rect">
            <a:avLst/>
          </a:prstGeom>
        </p:spPr>
      </p:pic>
    </p:spTree>
    <p:extLst>
      <p:ext uri="{BB962C8B-B14F-4D97-AF65-F5344CB8AC3E}">
        <p14:creationId xmlns:p14="http://schemas.microsoft.com/office/powerpoint/2010/main" val="983483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Repeating Unit</a:t>
            </a:r>
            <a:endParaRPr lang="en-US" dirty="0"/>
          </a:p>
        </p:txBody>
      </p:sp>
      <p:pic>
        <p:nvPicPr>
          <p:cNvPr id="10" name="Picture 9">
            <a:extLst>
              <a:ext uri="{FF2B5EF4-FFF2-40B4-BE49-F238E27FC236}">
                <a16:creationId xmlns:a16="http://schemas.microsoft.com/office/drawing/2014/main" id="{9E1B5D1F-5CD0-403E-ADEE-D50019E409C6}"/>
              </a:ext>
            </a:extLst>
          </p:cNvPr>
          <p:cNvPicPr>
            <a:picLocks noChangeAspect="1"/>
          </p:cNvPicPr>
          <p:nvPr/>
        </p:nvPicPr>
        <p:blipFill>
          <a:blip r:embed="rId2"/>
          <a:stretch>
            <a:fillRect/>
          </a:stretch>
        </p:blipFill>
        <p:spPr>
          <a:xfrm>
            <a:off x="379710" y="2807815"/>
            <a:ext cx="3729293" cy="2741116"/>
          </a:xfrm>
          <a:prstGeom prst="rect">
            <a:avLst/>
          </a:prstGeom>
        </p:spPr>
      </p:pic>
      <p:pic>
        <p:nvPicPr>
          <p:cNvPr id="4" name="Picture 3">
            <a:extLst>
              <a:ext uri="{FF2B5EF4-FFF2-40B4-BE49-F238E27FC236}">
                <a16:creationId xmlns:a16="http://schemas.microsoft.com/office/drawing/2014/main" id="{D2581334-F60F-411B-86D8-961B688897EE}"/>
              </a:ext>
            </a:extLst>
          </p:cNvPr>
          <p:cNvPicPr>
            <a:picLocks noChangeAspect="1"/>
          </p:cNvPicPr>
          <p:nvPr/>
        </p:nvPicPr>
        <p:blipFill>
          <a:blip r:embed="rId3"/>
          <a:stretch>
            <a:fillRect/>
          </a:stretch>
        </p:blipFill>
        <p:spPr>
          <a:xfrm>
            <a:off x="4109003" y="2628959"/>
            <a:ext cx="8082997" cy="3346929"/>
          </a:xfrm>
          <a:prstGeom prst="rect">
            <a:avLst/>
          </a:prstGeom>
        </p:spPr>
      </p:pic>
    </p:spTree>
    <p:extLst>
      <p:ext uri="{BB962C8B-B14F-4D97-AF65-F5344CB8AC3E}">
        <p14:creationId xmlns:p14="http://schemas.microsoft.com/office/powerpoint/2010/main" val="373186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IN" dirty="0"/>
              <a:t>H</a:t>
            </a:r>
            <a:r>
              <a:rPr lang="en-US" dirty="0"/>
              <a:t>ow do LSTMs Work</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25345" y="2541182"/>
            <a:ext cx="6160246" cy="3988981"/>
          </a:xfrm>
        </p:spPr>
        <p:txBody>
          <a:bodyPr>
            <a:normAutofit fontScale="92500" lnSpcReduction="10000"/>
          </a:bodyPr>
          <a:lstStyle/>
          <a:p>
            <a:pPr>
              <a:buFont typeface="Wingdings" panose="05000000000000000000" pitchFamily="2" charset="2"/>
              <a:buChar char="Ø"/>
            </a:pPr>
            <a:r>
              <a:rPr lang="en-US" sz="2800" dirty="0">
                <a:solidFill>
                  <a:srgbClr val="292929"/>
                </a:solidFill>
                <a:latin typeface="source-serif-pro"/>
              </a:rPr>
              <a:t>T</a:t>
            </a:r>
            <a:r>
              <a:rPr lang="en-US" sz="2800" b="0" i="0" dirty="0">
                <a:solidFill>
                  <a:srgbClr val="292929"/>
                </a:solidFill>
                <a:effectLst/>
                <a:latin typeface="source-serif-pro"/>
              </a:rPr>
              <a:t>he output of an LSTM at a particular point in time is dependent on three things:</a:t>
            </a:r>
          </a:p>
          <a:p>
            <a:pPr>
              <a:lnSpc>
                <a:spcPct val="150000"/>
              </a:lnSpc>
              <a:buFont typeface="Wingdings" panose="05000000000000000000" pitchFamily="2" charset="2"/>
              <a:buChar char="q"/>
            </a:pPr>
            <a:r>
              <a:rPr lang="en-US" sz="2400" b="0" i="0" dirty="0">
                <a:solidFill>
                  <a:srgbClr val="292929"/>
                </a:solidFill>
                <a:effectLst/>
                <a:latin typeface="source-serif-pro"/>
              </a:rPr>
              <a:t>The current long-term memory of the network — known as the </a:t>
            </a:r>
            <a:r>
              <a:rPr lang="en-US" sz="2400" b="0" i="1" dirty="0">
                <a:solidFill>
                  <a:srgbClr val="292929"/>
                </a:solidFill>
                <a:effectLst/>
                <a:latin typeface="source-serif-pro"/>
              </a:rPr>
              <a:t>cell state</a:t>
            </a:r>
          </a:p>
          <a:p>
            <a:pPr>
              <a:lnSpc>
                <a:spcPct val="150000"/>
              </a:lnSpc>
              <a:buFont typeface="Wingdings" panose="05000000000000000000" pitchFamily="2" charset="2"/>
              <a:buChar char="q"/>
            </a:pPr>
            <a:r>
              <a:rPr lang="en-US" sz="2400" b="0" i="0" dirty="0">
                <a:solidFill>
                  <a:srgbClr val="292929"/>
                </a:solidFill>
                <a:effectLst/>
                <a:latin typeface="source-serif-pro"/>
              </a:rPr>
              <a:t>The output at the previous point in time — known as the previous</a:t>
            </a:r>
            <a:r>
              <a:rPr lang="en-US" sz="2400" b="0" i="1" dirty="0">
                <a:solidFill>
                  <a:srgbClr val="292929"/>
                </a:solidFill>
                <a:effectLst/>
                <a:latin typeface="source-serif-pro"/>
              </a:rPr>
              <a:t> hidden state</a:t>
            </a:r>
          </a:p>
          <a:p>
            <a:pPr>
              <a:lnSpc>
                <a:spcPct val="150000"/>
              </a:lnSpc>
              <a:buFont typeface="Wingdings" panose="05000000000000000000" pitchFamily="2" charset="2"/>
              <a:buChar char="q"/>
            </a:pPr>
            <a:r>
              <a:rPr lang="en-US" sz="2400" b="0" i="0" dirty="0">
                <a:solidFill>
                  <a:srgbClr val="292929"/>
                </a:solidFill>
                <a:effectLst/>
                <a:latin typeface="source-serif-pro"/>
              </a:rPr>
              <a:t>The input data at the current time step</a:t>
            </a:r>
            <a:endParaRPr lang="en-US" sz="2400" dirty="0"/>
          </a:p>
        </p:txBody>
      </p:sp>
      <p:pic>
        <p:nvPicPr>
          <p:cNvPr id="6" name="Picture 5">
            <a:extLst>
              <a:ext uri="{FF2B5EF4-FFF2-40B4-BE49-F238E27FC236}">
                <a16:creationId xmlns:a16="http://schemas.microsoft.com/office/drawing/2014/main" id="{D88AC25C-48C1-42EE-A67C-5B2D0964B152}"/>
              </a:ext>
            </a:extLst>
          </p:cNvPr>
          <p:cNvPicPr>
            <a:picLocks noChangeAspect="1"/>
          </p:cNvPicPr>
          <p:nvPr/>
        </p:nvPicPr>
        <p:blipFill>
          <a:blip r:embed="rId2"/>
          <a:stretch>
            <a:fillRect/>
          </a:stretch>
        </p:blipFill>
        <p:spPr>
          <a:xfrm>
            <a:off x="7290873" y="2733386"/>
            <a:ext cx="4338569" cy="3188948"/>
          </a:xfrm>
          <a:prstGeom prst="rect">
            <a:avLst/>
          </a:prstGeom>
        </p:spPr>
      </p:pic>
    </p:spTree>
    <p:extLst>
      <p:ext uri="{BB962C8B-B14F-4D97-AF65-F5344CB8AC3E}">
        <p14:creationId xmlns:p14="http://schemas.microsoft.com/office/powerpoint/2010/main" val="159381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485101" y="3039139"/>
            <a:ext cx="5171419" cy="3818861"/>
          </a:xfrm>
        </p:spPr>
        <p:txBody>
          <a:bodyPr>
            <a:normAutofit lnSpcReduction="10000"/>
          </a:bodyPr>
          <a:lstStyle/>
          <a:p>
            <a:pPr>
              <a:buFont typeface="Wingdings" panose="05000000000000000000" pitchFamily="2" charset="2"/>
              <a:buChar char="v"/>
            </a:pPr>
            <a:r>
              <a:rPr lang="en-US" sz="2800" b="0" i="0" dirty="0">
                <a:solidFill>
                  <a:srgbClr val="292929"/>
                </a:solidFill>
                <a:effectLst/>
                <a:latin typeface="source-serif-pro"/>
              </a:rPr>
              <a:t>Introduction</a:t>
            </a:r>
          </a:p>
          <a:p>
            <a:pPr>
              <a:buFont typeface="Wingdings" panose="05000000000000000000" pitchFamily="2" charset="2"/>
              <a:buChar char="v"/>
            </a:pPr>
            <a:r>
              <a:rPr lang="en-US" sz="2800" b="0" i="0" dirty="0">
                <a:solidFill>
                  <a:srgbClr val="292929"/>
                </a:solidFill>
                <a:effectLst/>
                <a:latin typeface="source-serif-pro"/>
              </a:rPr>
              <a:t>Broad Types of RNNs</a:t>
            </a:r>
          </a:p>
          <a:p>
            <a:pPr>
              <a:buFont typeface="Wingdings" panose="05000000000000000000" pitchFamily="2" charset="2"/>
              <a:buChar char="v"/>
            </a:pPr>
            <a:r>
              <a:rPr lang="en-US" sz="2800" dirty="0">
                <a:solidFill>
                  <a:srgbClr val="292929"/>
                </a:solidFill>
                <a:latin typeface="source-serif-pro"/>
              </a:rPr>
              <a:t>RNN Architecture</a:t>
            </a:r>
          </a:p>
          <a:p>
            <a:pPr>
              <a:buFont typeface="Wingdings" panose="05000000000000000000" pitchFamily="2" charset="2"/>
              <a:buChar char="v"/>
            </a:pPr>
            <a:r>
              <a:rPr lang="en-US" sz="2800" b="0" i="0" dirty="0">
                <a:solidFill>
                  <a:srgbClr val="292929"/>
                </a:solidFill>
                <a:effectLst/>
                <a:latin typeface="source-serif-pro"/>
              </a:rPr>
              <a:t>How does RNN work</a:t>
            </a:r>
          </a:p>
          <a:p>
            <a:pPr>
              <a:buFont typeface="Wingdings" panose="05000000000000000000" pitchFamily="2" charset="2"/>
              <a:buChar char="v"/>
            </a:pPr>
            <a:r>
              <a:rPr lang="en-US" sz="2800" dirty="0">
                <a:solidFill>
                  <a:srgbClr val="292929"/>
                </a:solidFill>
                <a:latin typeface="source-serif-pro"/>
              </a:rPr>
              <a:t>RNN in action</a:t>
            </a:r>
          </a:p>
          <a:p>
            <a:pPr>
              <a:buFont typeface="Wingdings" panose="05000000000000000000" pitchFamily="2" charset="2"/>
              <a:buChar char="v"/>
            </a:pPr>
            <a:r>
              <a:rPr lang="en-US" sz="2800" b="0" i="0" dirty="0">
                <a:solidFill>
                  <a:srgbClr val="292929"/>
                </a:solidFill>
                <a:effectLst/>
                <a:latin typeface="source-serif-pro"/>
              </a:rPr>
              <a:t>Backpro</a:t>
            </a:r>
            <a:r>
              <a:rPr lang="en-US" sz="2800" dirty="0">
                <a:solidFill>
                  <a:srgbClr val="292929"/>
                </a:solidFill>
                <a:latin typeface="source-serif-pro"/>
              </a:rPr>
              <a:t>pagation through time</a:t>
            </a:r>
          </a:p>
          <a:p>
            <a:pPr>
              <a:buFont typeface="Wingdings" panose="05000000000000000000" pitchFamily="2" charset="2"/>
              <a:buChar char="v"/>
            </a:pPr>
            <a:r>
              <a:rPr lang="en-US" sz="2800" b="0" i="0" dirty="0">
                <a:solidFill>
                  <a:srgbClr val="292929"/>
                </a:solidFill>
                <a:effectLst/>
                <a:latin typeface="source-serif-pro"/>
              </a:rPr>
              <a:t>Problems with RNN</a:t>
            </a:r>
          </a:p>
          <a:p>
            <a:pPr>
              <a:buFont typeface="Wingdings" panose="05000000000000000000" pitchFamily="2" charset="2"/>
              <a:buChar char="v"/>
            </a:pPr>
            <a:endParaRPr lang="en-US" sz="2800" b="0" i="0" dirty="0">
              <a:solidFill>
                <a:srgbClr val="292929"/>
              </a:solidFill>
              <a:effectLst/>
              <a:latin typeface="source-serif-pro"/>
            </a:endParaRPr>
          </a:p>
          <a:p>
            <a:pPr>
              <a:buFont typeface="Wingdings" panose="05000000000000000000" pitchFamily="2" charset="2"/>
              <a:buChar char="v"/>
            </a:pPr>
            <a:endParaRPr lang="en-US" sz="2800" dirty="0"/>
          </a:p>
        </p:txBody>
      </p:sp>
      <p:sp>
        <p:nvSpPr>
          <p:cNvPr id="4" name="TextBox 3">
            <a:extLst>
              <a:ext uri="{FF2B5EF4-FFF2-40B4-BE49-F238E27FC236}">
                <a16:creationId xmlns:a16="http://schemas.microsoft.com/office/drawing/2014/main" id="{469E2883-35C9-4D6C-BDA9-91DB5C6C1A3B}"/>
              </a:ext>
            </a:extLst>
          </p:cNvPr>
          <p:cNvSpPr txBox="1"/>
          <p:nvPr/>
        </p:nvSpPr>
        <p:spPr>
          <a:xfrm>
            <a:off x="835977" y="2433084"/>
            <a:ext cx="1786270" cy="523220"/>
          </a:xfrm>
          <a:prstGeom prst="rect">
            <a:avLst/>
          </a:prstGeom>
          <a:noFill/>
        </p:spPr>
        <p:txBody>
          <a:bodyPr wrap="square" rtlCol="0">
            <a:spAutoFit/>
          </a:bodyPr>
          <a:lstStyle/>
          <a:p>
            <a:r>
              <a:rPr lang="en-IN" sz="2800" b="1" u="sng" dirty="0">
                <a:solidFill>
                  <a:srgbClr val="292929"/>
                </a:solidFill>
                <a:latin typeface="source-serif-pro"/>
              </a:rPr>
              <a:t>RNN</a:t>
            </a:r>
            <a:endParaRPr lang="en-US" sz="2800" b="1" u="sng" dirty="0">
              <a:solidFill>
                <a:srgbClr val="292929"/>
              </a:solidFill>
              <a:latin typeface="source-serif-pro"/>
            </a:endParaRPr>
          </a:p>
        </p:txBody>
      </p:sp>
      <p:sp>
        <p:nvSpPr>
          <p:cNvPr id="5" name="Content Placeholder 2">
            <a:extLst>
              <a:ext uri="{FF2B5EF4-FFF2-40B4-BE49-F238E27FC236}">
                <a16:creationId xmlns:a16="http://schemas.microsoft.com/office/drawing/2014/main" id="{1A476EAC-1D83-41AA-9A61-9497833FFD26}"/>
              </a:ext>
            </a:extLst>
          </p:cNvPr>
          <p:cNvSpPr txBox="1">
            <a:spLocks/>
          </p:cNvSpPr>
          <p:nvPr/>
        </p:nvSpPr>
        <p:spPr>
          <a:xfrm>
            <a:off x="6535482" y="2986429"/>
            <a:ext cx="5171419" cy="381886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2800" dirty="0">
                <a:solidFill>
                  <a:srgbClr val="292929"/>
                </a:solidFill>
                <a:latin typeface="source-serif-pro"/>
              </a:rPr>
              <a:t>Introduction</a:t>
            </a:r>
          </a:p>
          <a:p>
            <a:pPr>
              <a:buFont typeface="Wingdings" panose="05000000000000000000" pitchFamily="2" charset="2"/>
              <a:buChar char="v"/>
            </a:pPr>
            <a:r>
              <a:rPr lang="en-US" sz="2800" dirty="0">
                <a:solidFill>
                  <a:srgbClr val="292929"/>
                </a:solidFill>
                <a:latin typeface="source-serif-pro"/>
              </a:rPr>
              <a:t>LSTM Architecture</a:t>
            </a:r>
          </a:p>
          <a:p>
            <a:pPr>
              <a:buFont typeface="Wingdings" panose="05000000000000000000" pitchFamily="2" charset="2"/>
              <a:buChar char="v"/>
            </a:pPr>
            <a:r>
              <a:rPr lang="en-US" sz="2800" dirty="0">
                <a:solidFill>
                  <a:srgbClr val="292929"/>
                </a:solidFill>
                <a:latin typeface="source-serif-pro"/>
              </a:rPr>
              <a:t>How does LSTM work</a:t>
            </a:r>
          </a:p>
          <a:p>
            <a:pPr>
              <a:buFont typeface="Wingdings" panose="05000000000000000000" pitchFamily="2" charset="2"/>
              <a:buChar char="v"/>
            </a:pPr>
            <a:r>
              <a:rPr lang="en-US" sz="2800" dirty="0">
                <a:solidFill>
                  <a:srgbClr val="292929"/>
                </a:solidFill>
                <a:latin typeface="source-serif-pro"/>
              </a:rPr>
              <a:t>Various Gates in LSTM</a:t>
            </a:r>
          </a:p>
          <a:p>
            <a:pPr>
              <a:buFont typeface="Wingdings" panose="05000000000000000000" pitchFamily="2" charset="2"/>
              <a:buChar char="v"/>
            </a:pPr>
            <a:r>
              <a:rPr lang="en-US" sz="2800" dirty="0">
                <a:solidFill>
                  <a:srgbClr val="292929"/>
                </a:solidFill>
                <a:latin typeface="source-serif-pro"/>
              </a:rPr>
              <a:t>Variants of LSTMs</a:t>
            </a:r>
          </a:p>
          <a:p>
            <a:pPr>
              <a:buFont typeface="Wingdings" panose="05000000000000000000" pitchFamily="2" charset="2"/>
              <a:buChar char="v"/>
            </a:pPr>
            <a:r>
              <a:rPr lang="en-US" sz="2800" dirty="0">
                <a:solidFill>
                  <a:srgbClr val="292929"/>
                </a:solidFill>
                <a:latin typeface="source-serif-pro"/>
              </a:rPr>
              <a:t>Drawbacks</a:t>
            </a:r>
          </a:p>
          <a:p>
            <a:pPr>
              <a:buFont typeface="Wingdings" panose="05000000000000000000" pitchFamily="2" charset="2"/>
              <a:buChar char="v"/>
            </a:pPr>
            <a:r>
              <a:rPr lang="en-US" sz="2800" dirty="0">
                <a:solidFill>
                  <a:srgbClr val="292929"/>
                </a:solidFill>
                <a:latin typeface="source-serif-pro"/>
              </a:rPr>
              <a:t>Conclusion</a:t>
            </a:r>
          </a:p>
          <a:p>
            <a:pPr>
              <a:buFont typeface="Wingdings" panose="05000000000000000000" pitchFamily="2" charset="2"/>
              <a:buChar char="v"/>
            </a:pPr>
            <a:endParaRPr lang="en-US" sz="2800" dirty="0">
              <a:solidFill>
                <a:srgbClr val="292929"/>
              </a:solidFill>
              <a:latin typeface="source-serif-pro"/>
            </a:endParaRPr>
          </a:p>
          <a:p>
            <a:pPr>
              <a:buFont typeface="Wingdings" panose="05000000000000000000" pitchFamily="2" charset="2"/>
              <a:buChar char="v"/>
            </a:pPr>
            <a:endParaRPr lang="en-US" sz="2800" dirty="0"/>
          </a:p>
        </p:txBody>
      </p:sp>
      <p:sp>
        <p:nvSpPr>
          <p:cNvPr id="6" name="TextBox 5">
            <a:extLst>
              <a:ext uri="{FF2B5EF4-FFF2-40B4-BE49-F238E27FC236}">
                <a16:creationId xmlns:a16="http://schemas.microsoft.com/office/drawing/2014/main" id="{F06C1A1F-6488-4F88-9003-9FE3CC73D93B}"/>
              </a:ext>
            </a:extLst>
          </p:cNvPr>
          <p:cNvSpPr txBox="1"/>
          <p:nvPr/>
        </p:nvSpPr>
        <p:spPr>
          <a:xfrm>
            <a:off x="6857549" y="2433084"/>
            <a:ext cx="1786270" cy="523220"/>
          </a:xfrm>
          <a:prstGeom prst="rect">
            <a:avLst/>
          </a:prstGeom>
          <a:noFill/>
        </p:spPr>
        <p:txBody>
          <a:bodyPr wrap="square" rtlCol="0">
            <a:spAutoFit/>
          </a:bodyPr>
          <a:lstStyle/>
          <a:p>
            <a:r>
              <a:rPr lang="en-IN" sz="2800" b="1" u="sng" dirty="0">
                <a:solidFill>
                  <a:srgbClr val="292929"/>
                </a:solidFill>
                <a:latin typeface="source-serif-pro"/>
              </a:rPr>
              <a:t>LSTM</a:t>
            </a:r>
            <a:endParaRPr lang="en-US" sz="2800" b="1" u="sng" dirty="0">
              <a:solidFill>
                <a:srgbClr val="292929"/>
              </a:solidFill>
              <a:latin typeface="source-serif-pro"/>
            </a:endParaRPr>
          </a:p>
        </p:txBody>
      </p:sp>
    </p:spTree>
    <p:extLst>
      <p:ext uri="{BB962C8B-B14F-4D97-AF65-F5344CB8AC3E}">
        <p14:creationId xmlns:p14="http://schemas.microsoft.com/office/powerpoint/2010/main" val="609682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IN" dirty="0"/>
              <a:t>Gates in LSTM</a:t>
            </a:r>
            <a:endParaRPr lang="en-US" dirty="0"/>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25345" y="2541182"/>
            <a:ext cx="10306944" cy="3988981"/>
          </a:xfrm>
        </p:spPr>
        <p:txBody>
          <a:bodyPr>
            <a:normAutofit/>
          </a:bodyPr>
          <a:lstStyle/>
          <a:p>
            <a:pPr>
              <a:buFont typeface="Wingdings" panose="05000000000000000000" pitchFamily="2" charset="2"/>
              <a:buChar char="q"/>
            </a:pPr>
            <a:r>
              <a:rPr lang="en-US" sz="2800" b="0" i="0" dirty="0">
                <a:solidFill>
                  <a:srgbClr val="292929"/>
                </a:solidFill>
                <a:effectLst/>
                <a:latin typeface="source-serif-pro"/>
              </a:rPr>
              <a:t>LSTMs use a series of ‘gates’ which control how the information in a sequence of data comes into, is stored in and leaves the network. </a:t>
            </a:r>
          </a:p>
          <a:p>
            <a:pPr>
              <a:buFont typeface="Wingdings" panose="05000000000000000000" pitchFamily="2" charset="2"/>
              <a:buChar char="q"/>
            </a:pPr>
            <a:r>
              <a:rPr lang="en-US" sz="2800" b="0" i="0" dirty="0">
                <a:solidFill>
                  <a:srgbClr val="292929"/>
                </a:solidFill>
                <a:effectLst/>
                <a:latin typeface="source-serif-pro"/>
              </a:rPr>
              <a:t>There are three gates in a typical LSTM; forget gate, input gate and output gate. </a:t>
            </a:r>
          </a:p>
          <a:p>
            <a:pPr>
              <a:buFont typeface="Wingdings" panose="05000000000000000000" pitchFamily="2" charset="2"/>
              <a:buChar char="q"/>
            </a:pPr>
            <a:r>
              <a:rPr lang="en-US" sz="2800" b="0" i="0" dirty="0">
                <a:solidFill>
                  <a:srgbClr val="292929"/>
                </a:solidFill>
                <a:effectLst/>
                <a:latin typeface="source-serif-pro"/>
              </a:rPr>
              <a:t>These gates can be thought of as filters and are each their own neural network. </a:t>
            </a:r>
            <a:endParaRPr lang="en-US" sz="2400" dirty="0"/>
          </a:p>
        </p:txBody>
      </p:sp>
    </p:spTree>
    <p:extLst>
      <p:ext uri="{BB962C8B-B14F-4D97-AF65-F5344CB8AC3E}">
        <p14:creationId xmlns:p14="http://schemas.microsoft.com/office/powerpoint/2010/main" val="1146187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IN" dirty="0"/>
              <a:t>Forget Gate</a:t>
            </a:r>
            <a:endParaRPr lang="en-US" dirty="0"/>
          </a:p>
        </p:txBody>
      </p:sp>
      <p:pic>
        <p:nvPicPr>
          <p:cNvPr id="7" name="Picture 6">
            <a:extLst>
              <a:ext uri="{FF2B5EF4-FFF2-40B4-BE49-F238E27FC236}">
                <a16:creationId xmlns:a16="http://schemas.microsoft.com/office/drawing/2014/main" id="{4C360576-5585-4358-A590-D101FB198D67}"/>
              </a:ext>
            </a:extLst>
          </p:cNvPr>
          <p:cNvPicPr>
            <a:picLocks noChangeAspect="1"/>
          </p:cNvPicPr>
          <p:nvPr/>
        </p:nvPicPr>
        <p:blipFill>
          <a:blip r:embed="rId2"/>
          <a:stretch>
            <a:fillRect/>
          </a:stretch>
        </p:blipFill>
        <p:spPr>
          <a:xfrm>
            <a:off x="281964" y="2499700"/>
            <a:ext cx="5074912" cy="3220616"/>
          </a:xfrm>
          <a:prstGeom prst="rect">
            <a:avLst/>
          </a:prstGeom>
        </p:spPr>
      </p:pic>
      <p:pic>
        <p:nvPicPr>
          <p:cNvPr id="9" name="Picture 8">
            <a:extLst>
              <a:ext uri="{FF2B5EF4-FFF2-40B4-BE49-F238E27FC236}">
                <a16:creationId xmlns:a16="http://schemas.microsoft.com/office/drawing/2014/main" id="{00658658-4FF3-4B78-A0F0-4FDDFD4884B0}"/>
              </a:ext>
            </a:extLst>
          </p:cNvPr>
          <p:cNvPicPr>
            <a:picLocks noChangeAspect="1"/>
          </p:cNvPicPr>
          <p:nvPr/>
        </p:nvPicPr>
        <p:blipFill>
          <a:blip r:embed="rId3"/>
          <a:stretch>
            <a:fillRect/>
          </a:stretch>
        </p:blipFill>
        <p:spPr>
          <a:xfrm>
            <a:off x="1346144" y="5699404"/>
            <a:ext cx="2946551" cy="615982"/>
          </a:xfrm>
          <a:prstGeom prst="rect">
            <a:avLst/>
          </a:prstGeom>
        </p:spPr>
      </p:pic>
      <p:sp>
        <p:nvSpPr>
          <p:cNvPr id="11" name="Content Placeholder 2">
            <a:extLst>
              <a:ext uri="{FF2B5EF4-FFF2-40B4-BE49-F238E27FC236}">
                <a16:creationId xmlns:a16="http://schemas.microsoft.com/office/drawing/2014/main" id="{11852DCC-E090-4986-BF04-94801FBD39FF}"/>
              </a:ext>
            </a:extLst>
          </p:cNvPr>
          <p:cNvSpPr>
            <a:spLocks noGrp="1"/>
          </p:cNvSpPr>
          <p:nvPr>
            <p:ph idx="1"/>
          </p:nvPr>
        </p:nvSpPr>
        <p:spPr>
          <a:xfrm>
            <a:off x="5535660" y="2522014"/>
            <a:ext cx="5667154" cy="3988981"/>
          </a:xfrm>
        </p:spPr>
        <p:txBody>
          <a:bodyPr>
            <a:normAutofit/>
          </a:bodyPr>
          <a:lstStyle/>
          <a:p>
            <a:pPr>
              <a:buFont typeface="Wingdings" panose="05000000000000000000" pitchFamily="2" charset="2"/>
              <a:buChar char="q"/>
            </a:pPr>
            <a:r>
              <a:rPr lang="en-IN" dirty="0">
                <a:solidFill>
                  <a:srgbClr val="292929"/>
                </a:solidFill>
                <a:latin typeface="source-serif-pro"/>
              </a:rPr>
              <a:t>To learn new information, you need to forget older irrelevant information. Forget Gate does that.</a:t>
            </a:r>
          </a:p>
          <a:p>
            <a:pPr>
              <a:buFont typeface="Wingdings" panose="05000000000000000000" pitchFamily="2" charset="2"/>
              <a:buChar char="q"/>
            </a:pPr>
            <a:r>
              <a:rPr lang="en-IN" dirty="0">
                <a:solidFill>
                  <a:srgbClr val="292929"/>
                </a:solidFill>
                <a:latin typeface="source-serif-pro"/>
              </a:rPr>
              <a:t>Sigmoid Activation function: Return a number between 0 and 1.</a:t>
            </a:r>
          </a:p>
          <a:p>
            <a:pPr>
              <a:buFont typeface="Wingdings" panose="05000000000000000000" pitchFamily="2" charset="2"/>
              <a:buChar char="q"/>
            </a:pPr>
            <a:r>
              <a:rPr lang="en-IN" dirty="0" err="1">
                <a:solidFill>
                  <a:srgbClr val="292929"/>
                </a:solidFill>
                <a:latin typeface="source-serif-pro"/>
              </a:rPr>
              <a:t>Multipy</a:t>
            </a:r>
            <a:r>
              <a:rPr lang="en-IN" dirty="0">
                <a:solidFill>
                  <a:srgbClr val="292929"/>
                </a:solidFill>
                <a:latin typeface="source-serif-pro"/>
              </a:rPr>
              <a:t> it with a percentage of older information to remember.</a:t>
            </a:r>
          </a:p>
          <a:p>
            <a:pPr>
              <a:buFont typeface="Wingdings" panose="05000000000000000000" pitchFamily="2" charset="2"/>
              <a:buChar char="q"/>
            </a:pPr>
            <a:r>
              <a:rPr lang="en-IN" dirty="0">
                <a:solidFill>
                  <a:srgbClr val="292929"/>
                </a:solidFill>
                <a:latin typeface="source-serif-pro"/>
              </a:rPr>
              <a:t>Multiplication with 0 means no long term information is remembered.</a:t>
            </a:r>
          </a:p>
          <a:p>
            <a:pPr>
              <a:buFont typeface="Wingdings" panose="05000000000000000000" pitchFamily="2" charset="2"/>
              <a:buChar char="q"/>
            </a:pPr>
            <a:r>
              <a:rPr lang="en-IN" dirty="0">
                <a:solidFill>
                  <a:srgbClr val="292929"/>
                </a:solidFill>
                <a:latin typeface="source-serif-pro"/>
              </a:rPr>
              <a:t>Multiplication with 1 means long term information is entirely preserved</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3766471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IN" dirty="0"/>
              <a:t>Learn Gate</a:t>
            </a:r>
            <a:endParaRPr lang="en-US" dirty="0"/>
          </a:p>
        </p:txBody>
      </p:sp>
      <p:sp>
        <p:nvSpPr>
          <p:cNvPr id="11" name="Content Placeholder 2">
            <a:extLst>
              <a:ext uri="{FF2B5EF4-FFF2-40B4-BE49-F238E27FC236}">
                <a16:creationId xmlns:a16="http://schemas.microsoft.com/office/drawing/2014/main" id="{11852DCC-E090-4986-BF04-94801FBD39FF}"/>
              </a:ext>
            </a:extLst>
          </p:cNvPr>
          <p:cNvSpPr>
            <a:spLocks noGrp="1"/>
          </p:cNvSpPr>
          <p:nvPr>
            <p:ph idx="1"/>
          </p:nvPr>
        </p:nvSpPr>
        <p:spPr>
          <a:xfrm>
            <a:off x="5535660" y="2434856"/>
            <a:ext cx="6043889" cy="4118669"/>
          </a:xfrm>
        </p:spPr>
        <p:txBody>
          <a:bodyPr>
            <a:normAutofit lnSpcReduction="10000"/>
          </a:bodyPr>
          <a:lstStyle/>
          <a:p>
            <a:pPr>
              <a:buFont typeface="Wingdings" panose="05000000000000000000" pitchFamily="2" charset="2"/>
              <a:buChar char="q"/>
            </a:pPr>
            <a:r>
              <a:rPr lang="en-IN" dirty="0">
                <a:solidFill>
                  <a:srgbClr val="292929"/>
                </a:solidFill>
                <a:latin typeface="source-serif-pro"/>
              </a:rPr>
              <a:t>To learn new information, you need to add new information to memory</a:t>
            </a:r>
          </a:p>
          <a:p>
            <a:pPr>
              <a:buFont typeface="Wingdings" panose="05000000000000000000" pitchFamily="2" charset="2"/>
              <a:buChar char="q"/>
            </a:pPr>
            <a:r>
              <a:rPr lang="en-IN" dirty="0">
                <a:solidFill>
                  <a:srgbClr val="292929"/>
                </a:solidFill>
                <a:latin typeface="source-serif-pro"/>
              </a:rPr>
              <a:t>There are 2 parts here, </a:t>
            </a:r>
          </a:p>
          <a:p>
            <a:pPr>
              <a:buAutoNum type="arabicPeriod"/>
            </a:pPr>
            <a:r>
              <a:rPr lang="en-IN" dirty="0">
                <a:solidFill>
                  <a:srgbClr val="292929"/>
                </a:solidFill>
                <a:latin typeface="source-serif-pro"/>
              </a:rPr>
              <a:t>Generate new information using tanh activation (value between -1,1)</a:t>
            </a:r>
          </a:p>
          <a:p>
            <a:pPr>
              <a:buAutoNum type="arabicPeriod"/>
            </a:pPr>
            <a:r>
              <a:rPr lang="en-IN" dirty="0">
                <a:solidFill>
                  <a:srgbClr val="292929"/>
                </a:solidFill>
                <a:latin typeface="source-serif-pro"/>
              </a:rPr>
              <a:t>Decide Percentage of new information to learn using sigmoid activation (value between 0,1)</a:t>
            </a:r>
          </a:p>
          <a:p>
            <a:pPr>
              <a:buFont typeface="Wingdings" panose="05000000000000000000" pitchFamily="2" charset="2"/>
              <a:buChar char="q"/>
            </a:pPr>
            <a:r>
              <a:rPr lang="en-US" b="0" i="0" dirty="0">
                <a:solidFill>
                  <a:srgbClr val="292929"/>
                </a:solidFill>
                <a:effectLst/>
                <a:latin typeface="source-serif-pro"/>
              </a:rPr>
              <a:t>We use Tanh activation function for new information because it will output vectors (in range -1 to 1) which are centered around 0. </a:t>
            </a:r>
          </a:p>
          <a:p>
            <a:pPr>
              <a:buFont typeface="Wingdings" panose="05000000000000000000" pitchFamily="2" charset="2"/>
              <a:buChar char="q"/>
            </a:pPr>
            <a:r>
              <a:rPr lang="en-US" b="0" i="0" dirty="0">
                <a:solidFill>
                  <a:srgbClr val="292929"/>
                </a:solidFill>
                <a:effectLst/>
                <a:latin typeface="source-serif-pro"/>
              </a:rPr>
              <a:t>This will distribute the gradients very well and allow the cell states to run longer. This eventually will solve the vanishing or exploding gradients problem.</a:t>
            </a:r>
            <a:endParaRPr lang="en-IN" dirty="0">
              <a:solidFill>
                <a:srgbClr val="292929"/>
              </a:solidFill>
              <a:latin typeface="source-serif-pro"/>
            </a:endParaRPr>
          </a:p>
          <a:p>
            <a:pPr>
              <a:buFont typeface="Wingdings" panose="05000000000000000000" pitchFamily="2" charset="2"/>
              <a:buChar char="q"/>
            </a:pPr>
            <a:endParaRPr lang="en-US" dirty="0"/>
          </a:p>
        </p:txBody>
      </p:sp>
      <p:pic>
        <p:nvPicPr>
          <p:cNvPr id="4" name="Picture 3">
            <a:extLst>
              <a:ext uri="{FF2B5EF4-FFF2-40B4-BE49-F238E27FC236}">
                <a16:creationId xmlns:a16="http://schemas.microsoft.com/office/drawing/2014/main" id="{D8F86ECD-005B-4F9C-9B2C-4637989BCDD1}"/>
              </a:ext>
            </a:extLst>
          </p:cNvPr>
          <p:cNvPicPr>
            <a:picLocks noChangeAspect="1"/>
          </p:cNvPicPr>
          <p:nvPr/>
        </p:nvPicPr>
        <p:blipFill>
          <a:blip r:embed="rId2"/>
          <a:stretch>
            <a:fillRect/>
          </a:stretch>
        </p:blipFill>
        <p:spPr>
          <a:xfrm>
            <a:off x="612451" y="2296686"/>
            <a:ext cx="4579118" cy="3245957"/>
          </a:xfrm>
          <a:prstGeom prst="rect">
            <a:avLst/>
          </a:prstGeom>
        </p:spPr>
      </p:pic>
      <p:pic>
        <p:nvPicPr>
          <p:cNvPr id="6" name="Picture 5">
            <a:extLst>
              <a:ext uri="{FF2B5EF4-FFF2-40B4-BE49-F238E27FC236}">
                <a16:creationId xmlns:a16="http://schemas.microsoft.com/office/drawing/2014/main" id="{702DDB65-A2F9-4406-8B30-1BCECC52071B}"/>
              </a:ext>
            </a:extLst>
          </p:cNvPr>
          <p:cNvPicPr>
            <a:picLocks noChangeAspect="1"/>
          </p:cNvPicPr>
          <p:nvPr/>
        </p:nvPicPr>
        <p:blipFill>
          <a:blip r:embed="rId3"/>
          <a:stretch>
            <a:fillRect/>
          </a:stretch>
        </p:blipFill>
        <p:spPr>
          <a:xfrm>
            <a:off x="1249674" y="5383155"/>
            <a:ext cx="3695890" cy="984301"/>
          </a:xfrm>
          <a:prstGeom prst="rect">
            <a:avLst/>
          </a:prstGeom>
        </p:spPr>
      </p:pic>
    </p:spTree>
    <p:extLst>
      <p:ext uri="{BB962C8B-B14F-4D97-AF65-F5344CB8AC3E}">
        <p14:creationId xmlns:p14="http://schemas.microsoft.com/office/powerpoint/2010/main" val="3287738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US" dirty="0"/>
              <a:t>Remember Gate</a:t>
            </a:r>
          </a:p>
        </p:txBody>
      </p:sp>
      <p:sp>
        <p:nvSpPr>
          <p:cNvPr id="10" name="Content Placeholder 2">
            <a:extLst>
              <a:ext uri="{FF2B5EF4-FFF2-40B4-BE49-F238E27FC236}">
                <a16:creationId xmlns:a16="http://schemas.microsoft.com/office/drawing/2014/main" id="{CC0DC460-D313-4CA0-9A55-27F1E8EA90E0}"/>
              </a:ext>
            </a:extLst>
          </p:cNvPr>
          <p:cNvSpPr>
            <a:spLocks noGrp="1"/>
          </p:cNvSpPr>
          <p:nvPr>
            <p:ph idx="1"/>
          </p:nvPr>
        </p:nvSpPr>
        <p:spPr>
          <a:xfrm>
            <a:off x="647604" y="2516013"/>
            <a:ext cx="7422508" cy="4118669"/>
          </a:xfrm>
        </p:spPr>
        <p:txBody>
          <a:bodyPr>
            <a:normAutofit/>
          </a:bodyPr>
          <a:lstStyle/>
          <a:p>
            <a:pPr>
              <a:buFont typeface="Wingdings" panose="05000000000000000000" pitchFamily="2" charset="2"/>
              <a:buChar char="q"/>
            </a:pPr>
            <a:r>
              <a:rPr lang="en-IN" sz="2400" dirty="0">
                <a:solidFill>
                  <a:srgbClr val="292929"/>
                </a:solidFill>
                <a:latin typeface="source-serif-pro"/>
              </a:rPr>
              <a:t>Addition of output from forget gate and learn gate</a:t>
            </a:r>
            <a:endParaRPr lang="en-US" sz="2400" dirty="0"/>
          </a:p>
        </p:txBody>
      </p:sp>
      <p:pic>
        <p:nvPicPr>
          <p:cNvPr id="13" name="Picture 12">
            <a:extLst>
              <a:ext uri="{FF2B5EF4-FFF2-40B4-BE49-F238E27FC236}">
                <a16:creationId xmlns:a16="http://schemas.microsoft.com/office/drawing/2014/main" id="{B0D6276F-8CB6-44AC-996E-008D204A2D18}"/>
              </a:ext>
            </a:extLst>
          </p:cNvPr>
          <p:cNvPicPr>
            <a:picLocks noChangeAspect="1"/>
          </p:cNvPicPr>
          <p:nvPr/>
        </p:nvPicPr>
        <p:blipFill>
          <a:blip r:embed="rId2"/>
          <a:stretch>
            <a:fillRect/>
          </a:stretch>
        </p:blipFill>
        <p:spPr>
          <a:xfrm>
            <a:off x="3445270" y="3120170"/>
            <a:ext cx="3799046" cy="3391536"/>
          </a:xfrm>
          <a:prstGeom prst="rect">
            <a:avLst/>
          </a:prstGeom>
        </p:spPr>
      </p:pic>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221DDCDB-2EC0-4C4C-A58F-E6D1399A1F98}"/>
                  </a:ext>
                </a:extLst>
              </p14:cNvPr>
              <p14:cNvContentPartPr/>
              <p14:nvPr/>
            </p14:nvContentPartPr>
            <p14:xfrm>
              <a:off x="5161169" y="4034177"/>
              <a:ext cx="16920" cy="6480"/>
            </p14:xfrm>
          </p:contentPart>
        </mc:Choice>
        <mc:Fallback>
          <p:pic>
            <p:nvPicPr>
              <p:cNvPr id="16" name="Ink 15">
                <a:extLst>
                  <a:ext uri="{FF2B5EF4-FFF2-40B4-BE49-F238E27FC236}">
                    <a16:creationId xmlns:a16="http://schemas.microsoft.com/office/drawing/2014/main" id="{221DDCDB-2EC0-4C4C-A58F-E6D1399A1F98}"/>
                  </a:ext>
                </a:extLst>
              </p:cNvPr>
              <p:cNvPicPr/>
              <p:nvPr/>
            </p:nvPicPr>
            <p:blipFill>
              <a:blip r:embed="rId4"/>
              <a:stretch>
                <a:fillRect/>
              </a:stretch>
            </p:blipFill>
            <p:spPr>
              <a:xfrm>
                <a:off x="5143529" y="4016537"/>
                <a:ext cx="52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81C57ECA-DFF2-4253-986B-9DCA600765D1}"/>
                  </a:ext>
                </a:extLst>
              </p14:cNvPr>
              <p14:cNvContentPartPr/>
              <p14:nvPr/>
            </p14:nvContentPartPr>
            <p14:xfrm>
              <a:off x="4398329" y="3998537"/>
              <a:ext cx="887760" cy="608400"/>
            </p14:xfrm>
          </p:contentPart>
        </mc:Choice>
        <mc:Fallback>
          <p:pic>
            <p:nvPicPr>
              <p:cNvPr id="17" name="Ink 16">
                <a:extLst>
                  <a:ext uri="{FF2B5EF4-FFF2-40B4-BE49-F238E27FC236}">
                    <a16:creationId xmlns:a16="http://schemas.microsoft.com/office/drawing/2014/main" id="{81C57ECA-DFF2-4253-986B-9DCA600765D1}"/>
                  </a:ext>
                </a:extLst>
              </p:cNvPr>
              <p:cNvPicPr/>
              <p:nvPr/>
            </p:nvPicPr>
            <p:blipFill>
              <a:blip r:embed="rId6"/>
              <a:stretch>
                <a:fillRect/>
              </a:stretch>
            </p:blipFill>
            <p:spPr>
              <a:xfrm>
                <a:off x="4380689" y="3980897"/>
                <a:ext cx="923400" cy="644040"/>
              </a:xfrm>
              <a:prstGeom prst="rect">
                <a:avLst/>
              </a:prstGeom>
            </p:spPr>
          </p:pic>
        </mc:Fallback>
      </mc:AlternateContent>
      <p:grpSp>
        <p:nvGrpSpPr>
          <p:cNvPr id="23" name="Group 22">
            <a:extLst>
              <a:ext uri="{FF2B5EF4-FFF2-40B4-BE49-F238E27FC236}">
                <a16:creationId xmlns:a16="http://schemas.microsoft.com/office/drawing/2014/main" id="{E441B5F3-785B-49F3-803D-77806C4A3B51}"/>
              </a:ext>
            </a:extLst>
          </p:cNvPr>
          <p:cNvGrpSpPr/>
          <p:nvPr/>
        </p:nvGrpSpPr>
        <p:grpSpPr>
          <a:xfrm>
            <a:off x="3997649" y="3770297"/>
            <a:ext cx="176040" cy="265320"/>
            <a:chOff x="3997649" y="3770297"/>
            <a:chExt cx="176040" cy="265320"/>
          </a:xfrm>
        </p:grpSpPr>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A110323F-83B5-4A45-B842-3AEED4AFC7EB}"/>
                    </a:ext>
                  </a:extLst>
                </p14:cNvPr>
                <p14:cNvContentPartPr/>
                <p14:nvPr/>
              </p14:nvContentPartPr>
              <p14:xfrm>
                <a:off x="4023209" y="3816737"/>
                <a:ext cx="74160" cy="218880"/>
              </p14:xfrm>
            </p:contentPart>
          </mc:Choice>
          <mc:Fallback>
            <p:pic>
              <p:nvPicPr>
                <p:cNvPr id="18" name="Ink 17">
                  <a:extLst>
                    <a:ext uri="{FF2B5EF4-FFF2-40B4-BE49-F238E27FC236}">
                      <a16:creationId xmlns:a16="http://schemas.microsoft.com/office/drawing/2014/main" id="{A110323F-83B5-4A45-B842-3AEED4AFC7EB}"/>
                    </a:ext>
                  </a:extLst>
                </p:cNvPr>
                <p:cNvPicPr/>
                <p:nvPr/>
              </p:nvPicPr>
              <p:blipFill>
                <a:blip r:embed="rId8"/>
                <a:stretch>
                  <a:fillRect/>
                </a:stretch>
              </p:blipFill>
              <p:spPr>
                <a:xfrm>
                  <a:off x="4005209" y="3798737"/>
                  <a:ext cx="1098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42592817-75E0-4A10-91BB-EDC4DB5FDE12}"/>
                    </a:ext>
                  </a:extLst>
                </p14:cNvPr>
                <p14:cNvContentPartPr/>
                <p14:nvPr/>
              </p14:nvContentPartPr>
              <p14:xfrm>
                <a:off x="3997649" y="3788657"/>
                <a:ext cx="83880" cy="50040"/>
              </p14:xfrm>
            </p:contentPart>
          </mc:Choice>
          <mc:Fallback>
            <p:pic>
              <p:nvPicPr>
                <p:cNvPr id="19" name="Ink 18">
                  <a:extLst>
                    <a:ext uri="{FF2B5EF4-FFF2-40B4-BE49-F238E27FC236}">
                      <a16:creationId xmlns:a16="http://schemas.microsoft.com/office/drawing/2014/main" id="{42592817-75E0-4A10-91BB-EDC4DB5FDE12}"/>
                    </a:ext>
                  </a:extLst>
                </p:cNvPr>
                <p:cNvPicPr/>
                <p:nvPr/>
              </p:nvPicPr>
              <p:blipFill>
                <a:blip r:embed="rId10"/>
                <a:stretch>
                  <a:fillRect/>
                </a:stretch>
              </p:blipFill>
              <p:spPr>
                <a:xfrm>
                  <a:off x="3979649" y="3770657"/>
                  <a:ext cx="1195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A38D2224-9F0D-4C83-89BD-5BC9765EC52E}"/>
                    </a:ext>
                  </a:extLst>
                </p14:cNvPr>
                <p14:cNvContentPartPr/>
                <p14:nvPr/>
              </p14:nvContentPartPr>
              <p14:xfrm>
                <a:off x="4104209" y="3770297"/>
                <a:ext cx="69480" cy="15480"/>
              </p14:xfrm>
            </p:contentPart>
          </mc:Choice>
          <mc:Fallback>
            <p:pic>
              <p:nvPicPr>
                <p:cNvPr id="20" name="Ink 19">
                  <a:extLst>
                    <a:ext uri="{FF2B5EF4-FFF2-40B4-BE49-F238E27FC236}">
                      <a16:creationId xmlns:a16="http://schemas.microsoft.com/office/drawing/2014/main" id="{A38D2224-9F0D-4C83-89BD-5BC9765EC52E}"/>
                    </a:ext>
                  </a:extLst>
                </p:cNvPr>
                <p:cNvPicPr/>
                <p:nvPr/>
              </p:nvPicPr>
              <p:blipFill>
                <a:blip r:embed="rId12"/>
                <a:stretch>
                  <a:fillRect/>
                </a:stretch>
              </p:blipFill>
              <p:spPr>
                <a:xfrm>
                  <a:off x="4086569" y="3752297"/>
                  <a:ext cx="1051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65438871-8577-419A-A3E2-9427F83D5D90}"/>
                    </a:ext>
                  </a:extLst>
                </p14:cNvPr>
                <p14:cNvContentPartPr/>
                <p14:nvPr/>
              </p14:nvContentPartPr>
              <p14:xfrm>
                <a:off x="4040489" y="3898097"/>
                <a:ext cx="120600" cy="4680"/>
              </p14:xfrm>
            </p:contentPart>
          </mc:Choice>
          <mc:Fallback>
            <p:pic>
              <p:nvPicPr>
                <p:cNvPr id="22" name="Ink 21">
                  <a:extLst>
                    <a:ext uri="{FF2B5EF4-FFF2-40B4-BE49-F238E27FC236}">
                      <a16:creationId xmlns:a16="http://schemas.microsoft.com/office/drawing/2014/main" id="{65438871-8577-419A-A3E2-9427F83D5D90}"/>
                    </a:ext>
                  </a:extLst>
                </p:cNvPr>
                <p:cNvPicPr/>
                <p:nvPr/>
              </p:nvPicPr>
              <p:blipFill>
                <a:blip r:embed="rId14"/>
                <a:stretch>
                  <a:fillRect/>
                </a:stretch>
              </p:blipFill>
              <p:spPr>
                <a:xfrm>
                  <a:off x="4022489" y="3880097"/>
                  <a:ext cx="156240" cy="4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A8E21554-A57B-4C42-8595-2C62C575E36C}"/>
                  </a:ext>
                </a:extLst>
              </p14:cNvPr>
              <p14:cNvContentPartPr/>
              <p14:nvPr/>
            </p14:nvContentPartPr>
            <p14:xfrm>
              <a:off x="5241809" y="4699817"/>
              <a:ext cx="122400" cy="225720"/>
            </p14:xfrm>
          </p:contentPart>
        </mc:Choice>
        <mc:Fallback>
          <p:pic>
            <p:nvPicPr>
              <p:cNvPr id="24" name="Ink 23">
                <a:extLst>
                  <a:ext uri="{FF2B5EF4-FFF2-40B4-BE49-F238E27FC236}">
                    <a16:creationId xmlns:a16="http://schemas.microsoft.com/office/drawing/2014/main" id="{A8E21554-A57B-4C42-8595-2C62C575E36C}"/>
                  </a:ext>
                </a:extLst>
              </p:cNvPr>
              <p:cNvPicPr/>
              <p:nvPr/>
            </p:nvPicPr>
            <p:blipFill>
              <a:blip r:embed="rId16"/>
              <a:stretch>
                <a:fillRect/>
              </a:stretch>
            </p:blipFill>
            <p:spPr>
              <a:xfrm>
                <a:off x="5223809" y="4681817"/>
                <a:ext cx="158040" cy="261360"/>
              </a:xfrm>
              <a:prstGeom prst="rect">
                <a:avLst/>
              </a:prstGeom>
            </p:spPr>
          </p:pic>
        </mc:Fallback>
      </mc:AlternateContent>
    </p:spTree>
    <p:extLst>
      <p:ext uri="{BB962C8B-B14F-4D97-AF65-F5344CB8AC3E}">
        <p14:creationId xmlns:p14="http://schemas.microsoft.com/office/powerpoint/2010/main" val="1831826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US" dirty="0"/>
              <a:t>Output Gate</a:t>
            </a:r>
          </a:p>
        </p:txBody>
      </p:sp>
      <p:sp>
        <p:nvSpPr>
          <p:cNvPr id="11" name="Content Placeholder 2">
            <a:extLst>
              <a:ext uri="{FF2B5EF4-FFF2-40B4-BE49-F238E27FC236}">
                <a16:creationId xmlns:a16="http://schemas.microsoft.com/office/drawing/2014/main" id="{11852DCC-E090-4986-BF04-94801FBD39FF}"/>
              </a:ext>
            </a:extLst>
          </p:cNvPr>
          <p:cNvSpPr>
            <a:spLocks noGrp="1"/>
          </p:cNvSpPr>
          <p:nvPr>
            <p:ph idx="1"/>
          </p:nvPr>
        </p:nvSpPr>
        <p:spPr>
          <a:xfrm>
            <a:off x="5535660" y="2434856"/>
            <a:ext cx="6043889" cy="4118669"/>
          </a:xfrm>
        </p:spPr>
        <p:txBody>
          <a:bodyPr>
            <a:normAutofit/>
          </a:bodyPr>
          <a:lstStyle/>
          <a:p>
            <a:pPr>
              <a:buFont typeface="Wingdings" panose="05000000000000000000" pitchFamily="2" charset="2"/>
              <a:buChar char="q"/>
            </a:pPr>
            <a:r>
              <a:rPr lang="en-US" b="0" i="0" dirty="0">
                <a:solidFill>
                  <a:srgbClr val="292929"/>
                </a:solidFill>
                <a:effectLst/>
                <a:latin typeface="source-serif-pro"/>
              </a:rPr>
              <a:t>This is done to modify the hidden state</a:t>
            </a:r>
          </a:p>
          <a:p>
            <a:pPr>
              <a:buFont typeface="Wingdings" panose="05000000000000000000" pitchFamily="2" charset="2"/>
              <a:buChar char="q"/>
            </a:pPr>
            <a:r>
              <a:rPr lang="en-US" b="0" i="0" dirty="0">
                <a:solidFill>
                  <a:srgbClr val="292929"/>
                </a:solidFill>
                <a:effectLst/>
                <a:latin typeface="source-serif-pro"/>
              </a:rPr>
              <a:t>The output is a filtered version of the cell state. </a:t>
            </a:r>
          </a:p>
          <a:p>
            <a:pPr>
              <a:buFont typeface="Wingdings" panose="05000000000000000000" pitchFamily="2" charset="2"/>
              <a:buChar char="q"/>
            </a:pPr>
            <a:r>
              <a:rPr lang="en-US" b="0" i="0" dirty="0">
                <a:solidFill>
                  <a:srgbClr val="292929"/>
                </a:solidFill>
                <a:effectLst/>
                <a:latin typeface="source-serif-pro"/>
              </a:rPr>
              <a:t>The cell state value from the remember gate is multiplied with a tanh activation function. </a:t>
            </a:r>
          </a:p>
          <a:p>
            <a:pPr>
              <a:buFont typeface="Wingdings" panose="05000000000000000000" pitchFamily="2" charset="2"/>
              <a:buChar char="q"/>
            </a:pPr>
            <a:r>
              <a:rPr lang="en-US" b="0" i="0" dirty="0">
                <a:solidFill>
                  <a:srgbClr val="292929"/>
                </a:solidFill>
                <a:effectLst/>
                <a:latin typeface="source-serif-pro"/>
              </a:rPr>
              <a:t>The output from tanh will be between -1 and 1. We then multiply the output through a sigmoid function again, to forget some of the values.</a:t>
            </a:r>
          </a:p>
          <a:p>
            <a:pPr>
              <a:buFont typeface="Wingdings" panose="05000000000000000000" pitchFamily="2" charset="2"/>
              <a:buChar char="q"/>
            </a:pPr>
            <a:r>
              <a:rPr lang="en-US" dirty="0">
                <a:solidFill>
                  <a:srgbClr val="292929"/>
                </a:solidFill>
                <a:latin typeface="source-serif-pro"/>
              </a:rPr>
              <a:t>The resulting value will be the hidden state for the next time instance (</a:t>
            </a:r>
            <a:r>
              <a:rPr lang="en-US" dirty="0" err="1">
                <a:solidFill>
                  <a:srgbClr val="292929"/>
                </a:solidFill>
                <a:latin typeface="source-serif-pro"/>
              </a:rPr>
              <a:t>h</a:t>
            </a:r>
            <a:r>
              <a:rPr lang="en-US" baseline="-25000" dirty="0" err="1">
                <a:solidFill>
                  <a:srgbClr val="292929"/>
                </a:solidFill>
                <a:latin typeface="source-serif-pro"/>
              </a:rPr>
              <a:t>t</a:t>
            </a:r>
            <a:r>
              <a:rPr lang="en-US" dirty="0">
                <a:solidFill>
                  <a:srgbClr val="292929"/>
                </a:solidFill>
                <a:latin typeface="source-serif-pro"/>
              </a:rPr>
              <a:t>).</a:t>
            </a:r>
            <a:endParaRPr lang="en-US" baseline="-25000" dirty="0"/>
          </a:p>
        </p:txBody>
      </p:sp>
      <p:pic>
        <p:nvPicPr>
          <p:cNvPr id="5" name="Picture 4">
            <a:extLst>
              <a:ext uri="{FF2B5EF4-FFF2-40B4-BE49-F238E27FC236}">
                <a16:creationId xmlns:a16="http://schemas.microsoft.com/office/drawing/2014/main" id="{FED672FE-3ACD-4214-BCD9-ADF06E6CC43D}"/>
              </a:ext>
            </a:extLst>
          </p:cNvPr>
          <p:cNvPicPr>
            <a:picLocks noChangeAspect="1"/>
          </p:cNvPicPr>
          <p:nvPr/>
        </p:nvPicPr>
        <p:blipFill>
          <a:blip r:embed="rId2"/>
          <a:stretch>
            <a:fillRect/>
          </a:stretch>
        </p:blipFill>
        <p:spPr>
          <a:xfrm>
            <a:off x="750917" y="2341429"/>
            <a:ext cx="4360704" cy="3041726"/>
          </a:xfrm>
          <a:prstGeom prst="rect">
            <a:avLst/>
          </a:prstGeom>
        </p:spPr>
      </p:pic>
      <p:pic>
        <p:nvPicPr>
          <p:cNvPr id="8" name="Picture 7">
            <a:extLst>
              <a:ext uri="{FF2B5EF4-FFF2-40B4-BE49-F238E27FC236}">
                <a16:creationId xmlns:a16="http://schemas.microsoft.com/office/drawing/2014/main" id="{533A212F-BF5E-4800-A559-E7B0596D1933}"/>
              </a:ext>
            </a:extLst>
          </p:cNvPr>
          <p:cNvPicPr>
            <a:picLocks noChangeAspect="1"/>
          </p:cNvPicPr>
          <p:nvPr/>
        </p:nvPicPr>
        <p:blipFill>
          <a:blip r:embed="rId3"/>
          <a:stretch>
            <a:fillRect/>
          </a:stretch>
        </p:blipFill>
        <p:spPr>
          <a:xfrm>
            <a:off x="1376918" y="5383155"/>
            <a:ext cx="3108702" cy="884903"/>
          </a:xfrm>
          <a:prstGeom prst="rect">
            <a:avLst/>
          </a:prstGeom>
        </p:spPr>
      </p:pic>
    </p:spTree>
    <p:extLst>
      <p:ext uri="{BB962C8B-B14F-4D97-AF65-F5344CB8AC3E}">
        <p14:creationId xmlns:p14="http://schemas.microsoft.com/office/powerpoint/2010/main" val="2775234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US" dirty="0"/>
              <a:t>Variants of LSTMs</a:t>
            </a:r>
          </a:p>
        </p:txBody>
      </p:sp>
      <p:sp>
        <p:nvSpPr>
          <p:cNvPr id="11" name="Content Placeholder 2">
            <a:extLst>
              <a:ext uri="{FF2B5EF4-FFF2-40B4-BE49-F238E27FC236}">
                <a16:creationId xmlns:a16="http://schemas.microsoft.com/office/drawing/2014/main" id="{11852DCC-E090-4986-BF04-94801FBD39FF}"/>
              </a:ext>
            </a:extLst>
          </p:cNvPr>
          <p:cNvSpPr>
            <a:spLocks noGrp="1"/>
          </p:cNvSpPr>
          <p:nvPr>
            <p:ph idx="1"/>
          </p:nvPr>
        </p:nvSpPr>
        <p:spPr>
          <a:xfrm>
            <a:off x="5641986" y="2579469"/>
            <a:ext cx="5309549" cy="3778802"/>
          </a:xfrm>
        </p:spPr>
        <p:txBody>
          <a:bodyPr>
            <a:normAutofit/>
          </a:bodyPr>
          <a:lstStyle/>
          <a:p>
            <a:pPr>
              <a:buFont typeface="Wingdings" panose="05000000000000000000" pitchFamily="2" charset="2"/>
              <a:buChar char="Ø"/>
            </a:pPr>
            <a:r>
              <a:rPr lang="en-US" sz="3200" b="0" i="0" u="sng" dirty="0">
                <a:solidFill>
                  <a:srgbClr val="292929"/>
                </a:solidFill>
                <a:effectLst/>
                <a:latin typeface="source-serif-pro"/>
              </a:rPr>
              <a:t>Peephole LSTMs</a:t>
            </a:r>
          </a:p>
          <a:p>
            <a:pPr>
              <a:buFont typeface="Wingdings" panose="05000000000000000000" pitchFamily="2" charset="2"/>
              <a:buChar char="q"/>
            </a:pPr>
            <a:r>
              <a:rPr lang="en-US" b="0" i="0" dirty="0">
                <a:solidFill>
                  <a:srgbClr val="292929"/>
                </a:solidFill>
                <a:effectLst/>
                <a:latin typeface="source-serif-pro"/>
              </a:rPr>
              <a:t>Here </a:t>
            </a:r>
            <a:r>
              <a:rPr lang="en-US" b="0" i="0" dirty="0">
                <a:solidFill>
                  <a:srgbClr val="333333"/>
                </a:solidFill>
                <a:effectLst/>
                <a:latin typeface="CMS"/>
              </a:rPr>
              <a:t> the gate layers look at the cell state.</a:t>
            </a:r>
          </a:p>
          <a:p>
            <a:pPr>
              <a:buFont typeface="Wingdings" panose="05000000000000000000" pitchFamily="2" charset="2"/>
              <a:buChar char="q"/>
            </a:pPr>
            <a:r>
              <a:rPr lang="en-US" b="0" i="0" dirty="0">
                <a:solidFill>
                  <a:srgbClr val="333333"/>
                </a:solidFill>
                <a:effectLst/>
                <a:latin typeface="CMS"/>
              </a:rPr>
              <a:t>This particular diagram adds peepholes to all the gates</a:t>
            </a:r>
          </a:p>
          <a:p>
            <a:pPr>
              <a:buFont typeface="Wingdings" panose="05000000000000000000" pitchFamily="2" charset="2"/>
              <a:buChar char="q"/>
            </a:pPr>
            <a:r>
              <a:rPr lang="en-US" dirty="0">
                <a:solidFill>
                  <a:srgbClr val="333333"/>
                </a:solidFill>
                <a:latin typeface="CMS"/>
              </a:rPr>
              <a:t>You can have Peephole LSTMs with fewer peepholes</a:t>
            </a:r>
          </a:p>
        </p:txBody>
      </p:sp>
      <p:pic>
        <p:nvPicPr>
          <p:cNvPr id="4" name="Picture 3">
            <a:extLst>
              <a:ext uri="{FF2B5EF4-FFF2-40B4-BE49-F238E27FC236}">
                <a16:creationId xmlns:a16="http://schemas.microsoft.com/office/drawing/2014/main" id="{B91D86F3-2209-44A8-BC8A-ADE6BDB98908}"/>
              </a:ext>
            </a:extLst>
          </p:cNvPr>
          <p:cNvPicPr>
            <a:picLocks noChangeAspect="1"/>
          </p:cNvPicPr>
          <p:nvPr/>
        </p:nvPicPr>
        <p:blipFill>
          <a:blip r:embed="rId2"/>
          <a:stretch>
            <a:fillRect/>
          </a:stretch>
        </p:blipFill>
        <p:spPr>
          <a:xfrm>
            <a:off x="612449" y="2350532"/>
            <a:ext cx="4182835" cy="2836430"/>
          </a:xfrm>
          <a:prstGeom prst="rect">
            <a:avLst/>
          </a:prstGeom>
        </p:spPr>
      </p:pic>
      <p:pic>
        <p:nvPicPr>
          <p:cNvPr id="7" name="Picture 6">
            <a:extLst>
              <a:ext uri="{FF2B5EF4-FFF2-40B4-BE49-F238E27FC236}">
                <a16:creationId xmlns:a16="http://schemas.microsoft.com/office/drawing/2014/main" id="{5D9DFF4D-CD2B-4BD2-AD6D-6513D08A377A}"/>
              </a:ext>
            </a:extLst>
          </p:cNvPr>
          <p:cNvPicPr>
            <a:picLocks noChangeAspect="1"/>
          </p:cNvPicPr>
          <p:nvPr/>
        </p:nvPicPr>
        <p:blipFill>
          <a:blip r:embed="rId3"/>
          <a:stretch>
            <a:fillRect/>
          </a:stretch>
        </p:blipFill>
        <p:spPr>
          <a:xfrm>
            <a:off x="867875" y="5203983"/>
            <a:ext cx="3927409" cy="1398460"/>
          </a:xfrm>
          <a:prstGeom prst="rect">
            <a:avLst/>
          </a:prstGeom>
        </p:spPr>
      </p:pic>
    </p:spTree>
    <p:extLst>
      <p:ext uri="{BB962C8B-B14F-4D97-AF65-F5344CB8AC3E}">
        <p14:creationId xmlns:p14="http://schemas.microsoft.com/office/powerpoint/2010/main" val="403124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a:xfrm>
            <a:off x="1154954" y="850605"/>
            <a:ext cx="8761413" cy="830027"/>
          </a:xfrm>
        </p:spPr>
        <p:txBody>
          <a:bodyPr/>
          <a:lstStyle/>
          <a:p>
            <a:r>
              <a:rPr lang="en-US" dirty="0"/>
              <a:t>Variants of LSTMs</a:t>
            </a:r>
          </a:p>
        </p:txBody>
      </p:sp>
      <p:sp>
        <p:nvSpPr>
          <p:cNvPr id="11" name="Content Placeholder 2">
            <a:extLst>
              <a:ext uri="{FF2B5EF4-FFF2-40B4-BE49-F238E27FC236}">
                <a16:creationId xmlns:a16="http://schemas.microsoft.com/office/drawing/2014/main" id="{11852DCC-E090-4986-BF04-94801FBD39FF}"/>
              </a:ext>
            </a:extLst>
          </p:cNvPr>
          <p:cNvSpPr>
            <a:spLocks noGrp="1"/>
          </p:cNvSpPr>
          <p:nvPr>
            <p:ph idx="1"/>
          </p:nvPr>
        </p:nvSpPr>
        <p:spPr>
          <a:xfrm>
            <a:off x="5344274" y="2621999"/>
            <a:ext cx="5682139" cy="3778802"/>
          </a:xfrm>
        </p:spPr>
        <p:txBody>
          <a:bodyPr>
            <a:normAutofit/>
          </a:bodyPr>
          <a:lstStyle/>
          <a:p>
            <a:pPr>
              <a:buFont typeface="Wingdings" panose="05000000000000000000" pitchFamily="2" charset="2"/>
              <a:buChar char="Ø"/>
            </a:pPr>
            <a:r>
              <a:rPr lang="en-US" sz="3200" u="sng" dirty="0">
                <a:solidFill>
                  <a:srgbClr val="292929"/>
                </a:solidFill>
                <a:latin typeface="source-serif-pro"/>
              </a:rPr>
              <a:t>Gated Recurrent Unit (GRU)</a:t>
            </a:r>
            <a:endParaRPr lang="en-US" b="0" i="0" dirty="0">
              <a:solidFill>
                <a:srgbClr val="333333"/>
              </a:solidFill>
              <a:effectLst/>
              <a:latin typeface="CMS"/>
            </a:endParaRPr>
          </a:p>
          <a:p>
            <a:pPr>
              <a:buFont typeface="Wingdings" panose="05000000000000000000" pitchFamily="2" charset="2"/>
              <a:buChar char="q"/>
            </a:pPr>
            <a:r>
              <a:rPr lang="en-US" b="0" i="0" dirty="0">
                <a:solidFill>
                  <a:srgbClr val="333333"/>
                </a:solidFill>
                <a:effectLst/>
                <a:latin typeface="CMS"/>
              </a:rPr>
              <a:t>It combines the forget and input gates into a single “update gate.” </a:t>
            </a:r>
          </a:p>
          <a:p>
            <a:pPr>
              <a:buFont typeface="Wingdings" panose="05000000000000000000" pitchFamily="2" charset="2"/>
              <a:buChar char="q"/>
            </a:pPr>
            <a:r>
              <a:rPr lang="en-US" b="0" i="0" dirty="0">
                <a:solidFill>
                  <a:srgbClr val="333333"/>
                </a:solidFill>
                <a:effectLst/>
                <a:latin typeface="CMS"/>
              </a:rPr>
              <a:t>It also merges the cell state and hidden state, and makes some other changes. </a:t>
            </a:r>
          </a:p>
          <a:p>
            <a:pPr>
              <a:buFont typeface="Wingdings" panose="05000000000000000000" pitchFamily="2" charset="2"/>
              <a:buChar char="q"/>
            </a:pPr>
            <a:r>
              <a:rPr lang="en-US" b="0" i="0" dirty="0">
                <a:solidFill>
                  <a:srgbClr val="333333"/>
                </a:solidFill>
                <a:effectLst/>
                <a:latin typeface="CMS"/>
              </a:rPr>
              <a:t>The resulting model is simpler than standard LSTM models, and has been growing increasingly popular.</a:t>
            </a:r>
            <a:endParaRPr lang="en-US" dirty="0">
              <a:solidFill>
                <a:srgbClr val="333333"/>
              </a:solidFill>
              <a:latin typeface="CMS"/>
            </a:endParaRPr>
          </a:p>
        </p:txBody>
      </p:sp>
      <p:pic>
        <p:nvPicPr>
          <p:cNvPr id="5" name="Picture 4">
            <a:extLst>
              <a:ext uri="{FF2B5EF4-FFF2-40B4-BE49-F238E27FC236}">
                <a16:creationId xmlns:a16="http://schemas.microsoft.com/office/drawing/2014/main" id="{F5A1F752-0186-467C-8FD7-C87ECE74545D}"/>
              </a:ext>
            </a:extLst>
          </p:cNvPr>
          <p:cNvPicPr>
            <a:picLocks noChangeAspect="1"/>
          </p:cNvPicPr>
          <p:nvPr/>
        </p:nvPicPr>
        <p:blipFill>
          <a:blip r:embed="rId2"/>
          <a:stretch>
            <a:fillRect/>
          </a:stretch>
        </p:blipFill>
        <p:spPr>
          <a:xfrm>
            <a:off x="612693" y="2229979"/>
            <a:ext cx="3927074" cy="2867677"/>
          </a:xfrm>
          <a:prstGeom prst="rect">
            <a:avLst/>
          </a:prstGeom>
        </p:spPr>
      </p:pic>
      <p:pic>
        <p:nvPicPr>
          <p:cNvPr id="8" name="Picture 7">
            <a:extLst>
              <a:ext uri="{FF2B5EF4-FFF2-40B4-BE49-F238E27FC236}">
                <a16:creationId xmlns:a16="http://schemas.microsoft.com/office/drawing/2014/main" id="{3C3BD610-EA18-4C1D-A9A2-262FFC13978B}"/>
              </a:ext>
            </a:extLst>
          </p:cNvPr>
          <p:cNvPicPr>
            <a:picLocks noChangeAspect="1"/>
          </p:cNvPicPr>
          <p:nvPr/>
        </p:nvPicPr>
        <p:blipFill>
          <a:blip r:embed="rId3"/>
          <a:stretch>
            <a:fillRect/>
          </a:stretch>
        </p:blipFill>
        <p:spPr>
          <a:xfrm>
            <a:off x="1250646" y="5012596"/>
            <a:ext cx="2981111" cy="1629134"/>
          </a:xfrm>
          <a:prstGeom prst="rect">
            <a:avLst/>
          </a:prstGeom>
        </p:spPr>
      </p:pic>
    </p:spTree>
    <p:extLst>
      <p:ext uri="{BB962C8B-B14F-4D97-AF65-F5344CB8AC3E}">
        <p14:creationId xmlns:p14="http://schemas.microsoft.com/office/powerpoint/2010/main" val="3930170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Drawbacks of LSTMs</a:t>
            </a:r>
            <a:endParaRPr lang="en-US" dirty="0"/>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1016730" y="2615610"/>
            <a:ext cx="7691335" cy="3988981"/>
          </a:xfrm>
        </p:spPr>
        <p:txBody>
          <a:bodyPr>
            <a:normAutofit/>
          </a:bodyPr>
          <a:lstStyle/>
          <a:p>
            <a:pPr>
              <a:lnSpc>
                <a:spcPct val="150000"/>
              </a:lnSpc>
              <a:buFont typeface="Wingdings" panose="05000000000000000000" pitchFamily="2" charset="2"/>
              <a:buChar char="q"/>
            </a:pPr>
            <a:r>
              <a:rPr lang="en-US" sz="3200" b="0" i="0" dirty="0">
                <a:solidFill>
                  <a:srgbClr val="292929"/>
                </a:solidFill>
                <a:effectLst/>
                <a:latin typeface="source-serif-pro"/>
              </a:rPr>
              <a:t>Longer training times</a:t>
            </a:r>
          </a:p>
          <a:p>
            <a:pPr>
              <a:lnSpc>
                <a:spcPct val="150000"/>
              </a:lnSpc>
              <a:buFont typeface="Wingdings" panose="05000000000000000000" pitchFamily="2" charset="2"/>
              <a:buChar char="q"/>
            </a:pPr>
            <a:r>
              <a:rPr lang="en-US" sz="3200" dirty="0">
                <a:solidFill>
                  <a:srgbClr val="292929"/>
                </a:solidFill>
                <a:latin typeface="source-serif-pro"/>
              </a:rPr>
              <a:t>L</a:t>
            </a:r>
            <a:r>
              <a:rPr lang="en-US" sz="3200" b="0" i="0" dirty="0">
                <a:solidFill>
                  <a:srgbClr val="292929"/>
                </a:solidFill>
                <a:effectLst/>
                <a:latin typeface="source-serif-pro"/>
              </a:rPr>
              <a:t>arge memory requirements</a:t>
            </a:r>
          </a:p>
          <a:p>
            <a:pPr>
              <a:lnSpc>
                <a:spcPct val="150000"/>
              </a:lnSpc>
              <a:buFont typeface="Wingdings" panose="05000000000000000000" pitchFamily="2" charset="2"/>
              <a:buChar char="q"/>
            </a:pPr>
            <a:r>
              <a:rPr lang="en-US" sz="3200" dirty="0">
                <a:solidFill>
                  <a:srgbClr val="292929"/>
                </a:solidFill>
                <a:latin typeface="source-serif-pro"/>
              </a:rPr>
              <a:t>U</a:t>
            </a:r>
            <a:r>
              <a:rPr lang="en-US" sz="3200" b="0" i="0" dirty="0">
                <a:solidFill>
                  <a:srgbClr val="292929"/>
                </a:solidFill>
                <a:effectLst/>
                <a:latin typeface="source-serif-pro"/>
              </a:rPr>
              <a:t>nable to parallel training</a:t>
            </a:r>
          </a:p>
        </p:txBody>
      </p:sp>
    </p:spTree>
    <p:extLst>
      <p:ext uri="{BB962C8B-B14F-4D97-AF65-F5344CB8AC3E}">
        <p14:creationId xmlns:p14="http://schemas.microsoft.com/office/powerpoint/2010/main" val="2953954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Conclusion</a:t>
            </a:r>
            <a:endParaRPr lang="en-US" dirty="0"/>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862784" y="2358656"/>
            <a:ext cx="10147455" cy="4499344"/>
          </a:xfrm>
        </p:spPr>
        <p:txBody>
          <a:bodyPr>
            <a:normAutofit fontScale="62500" lnSpcReduction="20000"/>
          </a:bodyPr>
          <a:lstStyle/>
          <a:p>
            <a:pPr>
              <a:lnSpc>
                <a:spcPct val="150000"/>
              </a:lnSpc>
              <a:buFont typeface="Wingdings" panose="05000000000000000000" pitchFamily="2" charset="2"/>
              <a:buChar char="q"/>
            </a:pPr>
            <a:r>
              <a:rPr lang="en-US" sz="3200" dirty="0">
                <a:solidFill>
                  <a:srgbClr val="374151"/>
                </a:solidFill>
                <a:latin typeface="Söhne"/>
              </a:rPr>
              <a:t>W</a:t>
            </a:r>
            <a:r>
              <a:rPr lang="en-US" sz="3200" b="0" i="0" dirty="0">
                <a:solidFill>
                  <a:srgbClr val="374151"/>
                </a:solidFill>
                <a:effectLst/>
                <a:latin typeface="Söhne"/>
              </a:rPr>
              <a:t>e have learned that Recurrent Neural Networks (RNNs) and Long Short-Term Memory (LSTM) networks are powerful tools for working with sequence data, such as natural language text and time series data. </a:t>
            </a:r>
          </a:p>
          <a:p>
            <a:pPr>
              <a:lnSpc>
                <a:spcPct val="150000"/>
              </a:lnSpc>
              <a:buFont typeface="Wingdings" panose="05000000000000000000" pitchFamily="2" charset="2"/>
              <a:buChar char="q"/>
            </a:pPr>
            <a:r>
              <a:rPr lang="en-US" sz="3200" b="0" i="0" dirty="0">
                <a:solidFill>
                  <a:srgbClr val="374151"/>
                </a:solidFill>
                <a:effectLst/>
                <a:latin typeface="Söhne"/>
              </a:rPr>
              <a:t>LSTMs, in particular, have been a significant milestone in the field of NLP and sequence models, with the ability to handle long-term dependencies and generate high-quality output. </a:t>
            </a:r>
          </a:p>
          <a:p>
            <a:pPr>
              <a:lnSpc>
                <a:spcPct val="150000"/>
              </a:lnSpc>
              <a:buFont typeface="Wingdings" panose="05000000000000000000" pitchFamily="2" charset="2"/>
              <a:buChar char="q"/>
            </a:pPr>
            <a:r>
              <a:rPr lang="en-US" sz="3200" b="0" i="0" dirty="0">
                <a:solidFill>
                  <a:srgbClr val="374151"/>
                </a:solidFill>
                <a:effectLst/>
                <a:latin typeface="Söhne"/>
              </a:rPr>
              <a:t>However, like all models, LSTMs have their limitations, including long training times, large memory requirements, and the inability to parallelize training. </a:t>
            </a:r>
          </a:p>
          <a:p>
            <a:pPr>
              <a:lnSpc>
                <a:spcPct val="150000"/>
              </a:lnSpc>
              <a:buFont typeface="Wingdings" panose="05000000000000000000" pitchFamily="2" charset="2"/>
              <a:buChar char="q"/>
            </a:pPr>
            <a:r>
              <a:rPr lang="en-US" sz="3200" b="0" i="0" dirty="0">
                <a:solidFill>
                  <a:srgbClr val="374151"/>
                </a:solidFill>
                <a:effectLst/>
                <a:latin typeface="Söhne"/>
              </a:rPr>
              <a:t>To address these challenges, new and improved models and techniques, such as Attention, have been developed. </a:t>
            </a:r>
            <a:endParaRPr lang="en-US" sz="3200" b="0" i="0" dirty="0">
              <a:solidFill>
                <a:srgbClr val="292929"/>
              </a:solidFill>
              <a:effectLst/>
              <a:latin typeface="source-serif-pro"/>
            </a:endParaRPr>
          </a:p>
        </p:txBody>
      </p:sp>
    </p:spTree>
    <p:extLst>
      <p:ext uri="{BB962C8B-B14F-4D97-AF65-F5344CB8AC3E}">
        <p14:creationId xmlns:p14="http://schemas.microsoft.com/office/powerpoint/2010/main" val="2592135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09D64D-F94F-4F44-BF11-497A657AEC94}"/>
              </a:ext>
            </a:extLst>
          </p:cNvPr>
          <p:cNvSpPr>
            <a:spLocks noGrp="1"/>
          </p:cNvSpPr>
          <p:nvPr>
            <p:ph idx="1"/>
          </p:nvPr>
        </p:nvSpPr>
        <p:spPr>
          <a:xfrm>
            <a:off x="1681400" y="3413051"/>
            <a:ext cx="9382094" cy="1404974"/>
          </a:xfrm>
        </p:spPr>
        <p:txBody>
          <a:bodyPr>
            <a:normAutofit fontScale="85000" lnSpcReduction="10000"/>
          </a:bodyPr>
          <a:lstStyle/>
          <a:p>
            <a:pPr marL="0" indent="0" algn="l">
              <a:buNone/>
            </a:pPr>
            <a:r>
              <a:rPr lang="en-US" sz="6000" dirty="0">
                <a:solidFill>
                  <a:srgbClr val="FF0000"/>
                </a:solidFill>
                <a:hlinkClick r:id="rId2">
                  <a:extLst>
                    <a:ext uri="{A12FA001-AC4F-418D-AE19-62706E023703}">
                      <ahyp:hlinkClr xmlns:ahyp="http://schemas.microsoft.com/office/drawing/2018/hyperlinkcolor" val="tx"/>
                    </a:ext>
                  </a:extLst>
                </a:hlinkClick>
              </a:rPr>
              <a:t>Link to the Colab Notebook</a:t>
            </a:r>
            <a:endParaRPr lang="en-US" sz="6000" dirty="0">
              <a:solidFill>
                <a:srgbClr val="FF0000"/>
              </a:solidFill>
            </a:endParaRPr>
          </a:p>
        </p:txBody>
      </p:sp>
    </p:spTree>
    <p:extLst>
      <p:ext uri="{BB962C8B-B14F-4D97-AF65-F5344CB8AC3E}">
        <p14:creationId xmlns:p14="http://schemas.microsoft.com/office/powerpoint/2010/main" val="191577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466754"/>
            <a:ext cx="10051762" cy="3988981"/>
          </a:xfrm>
        </p:spPr>
        <p:txBody>
          <a:bodyPr>
            <a:normAutofit/>
          </a:bodyPr>
          <a:lstStyle/>
          <a:p>
            <a:r>
              <a:rPr lang="en-US" sz="4000" b="0" i="0" dirty="0">
                <a:solidFill>
                  <a:srgbClr val="292929"/>
                </a:solidFill>
                <a:effectLst/>
                <a:latin typeface="source-serif-pro"/>
              </a:rPr>
              <a:t>Concept of Sequential Memory</a:t>
            </a:r>
          </a:p>
          <a:p>
            <a:endParaRPr lang="en-US" dirty="0">
              <a:solidFill>
                <a:srgbClr val="292929"/>
              </a:solidFill>
              <a:latin typeface="source-serif-pro"/>
            </a:endParaRPr>
          </a:p>
          <a:p>
            <a:pPr marL="0" indent="0">
              <a:buNone/>
            </a:pPr>
            <a:r>
              <a:rPr lang="en-US" sz="3200" dirty="0">
                <a:solidFill>
                  <a:srgbClr val="292929"/>
                </a:solidFill>
                <a:latin typeface="source-serif-pro"/>
              </a:rPr>
              <a:t>Activity:</a:t>
            </a:r>
          </a:p>
          <a:p>
            <a:pPr>
              <a:buFont typeface="Wingdings" panose="05000000000000000000" pitchFamily="2" charset="2"/>
              <a:buChar char="q"/>
            </a:pPr>
            <a:r>
              <a:rPr lang="en-US" dirty="0">
                <a:solidFill>
                  <a:srgbClr val="292929"/>
                </a:solidFill>
                <a:latin typeface="source-serif-pro"/>
              </a:rPr>
              <a:t>Think about any sentence you know by-heart (from the lyrics of your </a:t>
            </a:r>
            <a:r>
              <a:rPr lang="en-US" dirty="0" err="1">
                <a:solidFill>
                  <a:srgbClr val="292929"/>
                </a:solidFill>
                <a:latin typeface="source-serif-pro"/>
              </a:rPr>
              <a:t>favourite</a:t>
            </a:r>
            <a:r>
              <a:rPr lang="en-US" dirty="0">
                <a:solidFill>
                  <a:srgbClr val="292929"/>
                </a:solidFill>
                <a:latin typeface="source-serif-pro"/>
              </a:rPr>
              <a:t> song/ nursery rhyme/ anything)</a:t>
            </a:r>
          </a:p>
          <a:p>
            <a:pPr>
              <a:buFont typeface="Wingdings" panose="05000000000000000000" pitchFamily="2" charset="2"/>
              <a:buChar char="q"/>
            </a:pPr>
            <a:r>
              <a:rPr lang="en-US" dirty="0">
                <a:solidFill>
                  <a:srgbClr val="292929"/>
                </a:solidFill>
                <a:latin typeface="source-serif-pro"/>
              </a:rPr>
              <a:t>Tell it aloud </a:t>
            </a:r>
          </a:p>
          <a:p>
            <a:pPr>
              <a:buFont typeface="Wingdings" panose="05000000000000000000" pitchFamily="2" charset="2"/>
              <a:buChar char="q"/>
            </a:pPr>
            <a:r>
              <a:rPr lang="en-US" dirty="0">
                <a:solidFill>
                  <a:srgbClr val="292929"/>
                </a:solidFill>
                <a:latin typeface="source-serif-pro"/>
              </a:rPr>
              <a:t>Now say the words in the reverse order</a:t>
            </a:r>
          </a:p>
          <a:p>
            <a:endParaRPr lang="en-US" dirty="0"/>
          </a:p>
        </p:txBody>
      </p:sp>
    </p:spTree>
    <p:extLst>
      <p:ext uri="{BB962C8B-B14F-4D97-AF65-F5344CB8AC3E}">
        <p14:creationId xmlns:p14="http://schemas.microsoft.com/office/powerpoint/2010/main" val="646475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09D64D-F94F-4F44-BF11-497A657AEC94}"/>
              </a:ext>
            </a:extLst>
          </p:cNvPr>
          <p:cNvSpPr>
            <a:spLocks noGrp="1"/>
          </p:cNvSpPr>
          <p:nvPr>
            <p:ph idx="1"/>
          </p:nvPr>
        </p:nvSpPr>
        <p:spPr>
          <a:xfrm>
            <a:off x="3706584" y="3156395"/>
            <a:ext cx="4140244" cy="1404974"/>
          </a:xfrm>
        </p:spPr>
        <p:txBody>
          <a:bodyPr>
            <a:normAutofit/>
          </a:bodyPr>
          <a:lstStyle/>
          <a:p>
            <a:pPr marL="0" indent="0">
              <a:buNone/>
            </a:pPr>
            <a:r>
              <a:rPr lang="en-IN" sz="6000" i="1" dirty="0"/>
              <a:t>Thank You</a:t>
            </a:r>
            <a:endParaRPr lang="en-US" sz="6000" i="1" dirty="0"/>
          </a:p>
        </p:txBody>
      </p:sp>
    </p:spTree>
    <p:extLst>
      <p:ext uri="{BB962C8B-B14F-4D97-AF65-F5344CB8AC3E}">
        <p14:creationId xmlns:p14="http://schemas.microsoft.com/office/powerpoint/2010/main" val="2192976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708386" y="2594345"/>
            <a:ext cx="10051762" cy="3988981"/>
          </a:xfrm>
        </p:spPr>
        <p:txBody>
          <a:bodyPr>
            <a:normAutofit fontScale="77500" lnSpcReduction="20000"/>
          </a:bodyPr>
          <a:lstStyle/>
          <a:p>
            <a:pPr algn="l">
              <a:lnSpc>
                <a:spcPct val="170000"/>
              </a:lnSpc>
              <a:buFont typeface="Wingdings" panose="05000000000000000000" pitchFamily="2" charset="2"/>
              <a:buChar char="Ø"/>
            </a:pPr>
            <a:r>
              <a:rPr lang="en-US" sz="2000" dirty="0">
                <a:solidFill>
                  <a:schemeClr val="tx1"/>
                </a:solidFill>
                <a:hlinkClick r:id="rId2">
                  <a:extLst>
                    <a:ext uri="{A12FA001-AC4F-418D-AE19-62706E023703}">
                      <ahyp:hlinkClr xmlns:ahyp="http://schemas.microsoft.com/office/drawing/2018/hyperlinkcolor" val="tx"/>
                    </a:ext>
                  </a:extLst>
                </a:hlinkClick>
              </a:rPr>
              <a:t>The Basics of Recurrent Neural Networks (RNNs) | by Ben </a:t>
            </a:r>
            <a:r>
              <a:rPr lang="en-US" sz="2000" dirty="0" err="1">
                <a:solidFill>
                  <a:schemeClr val="tx1"/>
                </a:solidFill>
                <a:hlinkClick r:id="rId2">
                  <a:extLst>
                    <a:ext uri="{A12FA001-AC4F-418D-AE19-62706E023703}">
                      <ahyp:hlinkClr xmlns:ahyp="http://schemas.microsoft.com/office/drawing/2018/hyperlinkcolor" val="tx"/>
                    </a:ext>
                  </a:extLst>
                </a:hlinkClick>
              </a:rPr>
              <a:t>Khuong</a:t>
            </a:r>
            <a:r>
              <a:rPr lang="en-US" sz="2000" dirty="0">
                <a:solidFill>
                  <a:schemeClr val="tx1"/>
                </a:solidFill>
                <a:hlinkClick r:id="rId2">
                  <a:extLst>
                    <a:ext uri="{A12FA001-AC4F-418D-AE19-62706E023703}">
                      <ahyp:hlinkClr xmlns:ahyp="http://schemas.microsoft.com/office/drawing/2018/hyperlinkcolor" val="tx"/>
                    </a:ext>
                  </a:extLst>
                </a:hlinkClick>
              </a:rPr>
              <a:t> | Towards AI</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3">
                  <a:extLst>
                    <a:ext uri="{A12FA001-AC4F-418D-AE19-62706E023703}">
                      <ahyp:hlinkClr xmlns:ahyp="http://schemas.microsoft.com/office/drawing/2018/hyperlinkcolor" val="tx"/>
                    </a:ext>
                  </a:extLst>
                </a:hlinkClick>
              </a:rPr>
              <a:t>Illustrated Guide to Recurrent Neural Networks: Understanding the Intuition – YouTube</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4">
                  <a:extLst>
                    <a:ext uri="{A12FA001-AC4F-418D-AE19-62706E023703}">
                      <ahyp:hlinkClr xmlns:ahyp="http://schemas.microsoft.com/office/drawing/2018/hyperlinkcolor" val="tx"/>
                    </a:ext>
                  </a:extLst>
                </a:hlinkClick>
              </a:rPr>
              <a:t>Recurrent Neural Network (RNN) Tutorial: Types and Examples [Updated] | </a:t>
            </a:r>
            <a:r>
              <a:rPr lang="en-US" sz="2000" dirty="0" err="1">
                <a:solidFill>
                  <a:schemeClr val="tx1"/>
                </a:solidFill>
                <a:hlinkClick r:id="rId4">
                  <a:extLst>
                    <a:ext uri="{A12FA001-AC4F-418D-AE19-62706E023703}">
                      <ahyp:hlinkClr xmlns:ahyp="http://schemas.microsoft.com/office/drawing/2018/hyperlinkcolor" val="tx"/>
                    </a:ext>
                  </a:extLst>
                </a:hlinkClick>
              </a:rPr>
              <a:t>Simplilearn</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5">
                  <a:extLst>
                    <a:ext uri="{A12FA001-AC4F-418D-AE19-62706E023703}">
                      <ahyp:hlinkClr xmlns:ahyp="http://schemas.microsoft.com/office/drawing/2018/hyperlinkcolor" val="tx"/>
                    </a:ext>
                  </a:extLst>
                </a:hlinkClick>
              </a:rPr>
              <a:t>Long Short-Term Memory Networks. Introduction | by </a:t>
            </a:r>
            <a:r>
              <a:rPr lang="en-US" sz="2000" dirty="0" err="1">
                <a:solidFill>
                  <a:schemeClr val="tx1"/>
                </a:solidFill>
                <a:hlinkClick r:id="rId5">
                  <a:extLst>
                    <a:ext uri="{A12FA001-AC4F-418D-AE19-62706E023703}">
                      <ahyp:hlinkClr xmlns:ahyp="http://schemas.microsoft.com/office/drawing/2018/hyperlinkcolor" val="tx"/>
                    </a:ext>
                  </a:extLst>
                </a:hlinkClick>
              </a:rPr>
              <a:t>Vinithavn</a:t>
            </a:r>
            <a:r>
              <a:rPr lang="en-US" sz="2000" dirty="0">
                <a:solidFill>
                  <a:schemeClr val="tx1"/>
                </a:solidFill>
                <a:hlinkClick r:id="rId5">
                  <a:extLst>
                    <a:ext uri="{A12FA001-AC4F-418D-AE19-62706E023703}">
                      <ahyp:hlinkClr xmlns:ahyp="http://schemas.microsoft.com/office/drawing/2018/hyperlinkcolor" val="tx"/>
                    </a:ext>
                  </a:extLst>
                </a:hlinkClick>
              </a:rPr>
              <a:t> | Analytics Vidhya | Medium</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6">
                  <a:extLst>
                    <a:ext uri="{A12FA001-AC4F-418D-AE19-62706E023703}">
                      <ahyp:hlinkClr xmlns:ahyp="http://schemas.microsoft.com/office/drawing/2018/hyperlinkcolor" val="tx"/>
                    </a:ext>
                  </a:extLst>
                </a:hlinkClick>
              </a:rPr>
              <a:t>Understanding LSTM Networks -- </a:t>
            </a:r>
            <a:r>
              <a:rPr lang="en-US" sz="2000" dirty="0" err="1">
                <a:solidFill>
                  <a:schemeClr val="tx1"/>
                </a:solidFill>
                <a:hlinkClick r:id="rId6">
                  <a:extLst>
                    <a:ext uri="{A12FA001-AC4F-418D-AE19-62706E023703}">
                      <ahyp:hlinkClr xmlns:ahyp="http://schemas.microsoft.com/office/drawing/2018/hyperlinkcolor" val="tx"/>
                    </a:ext>
                  </a:extLst>
                </a:hlinkClick>
              </a:rPr>
              <a:t>colah's</a:t>
            </a:r>
            <a:r>
              <a:rPr lang="en-US" sz="2000" dirty="0">
                <a:solidFill>
                  <a:schemeClr val="tx1"/>
                </a:solidFill>
                <a:hlinkClick r:id="rId6">
                  <a:extLst>
                    <a:ext uri="{A12FA001-AC4F-418D-AE19-62706E023703}">
                      <ahyp:hlinkClr xmlns:ahyp="http://schemas.microsoft.com/office/drawing/2018/hyperlinkcolor" val="tx"/>
                    </a:ext>
                  </a:extLst>
                </a:hlinkClick>
              </a:rPr>
              <a:t> blog</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7">
                  <a:extLst>
                    <a:ext uri="{A12FA001-AC4F-418D-AE19-62706E023703}">
                      <ahyp:hlinkClr xmlns:ahyp="http://schemas.microsoft.com/office/drawing/2018/hyperlinkcolor" val="tx"/>
                    </a:ext>
                  </a:extLst>
                </a:hlinkClick>
              </a:rPr>
              <a:t>LSTM Networks | A Detailed Explanation | Towards Data Science</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8">
                  <a:extLst>
                    <a:ext uri="{A12FA001-AC4F-418D-AE19-62706E023703}">
                      <ahyp:hlinkClr xmlns:ahyp="http://schemas.microsoft.com/office/drawing/2018/hyperlinkcolor" val="tx"/>
                    </a:ext>
                  </a:extLst>
                </a:hlinkClick>
              </a:rPr>
              <a:t>Illustrated Guide to LSTM's and GRU's: A step by step explanation – YouTube</a:t>
            </a:r>
            <a:endParaRPr lang="en-US" sz="2000" dirty="0">
              <a:solidFill>
                <a:schemeClr val="tx1"/>
              </a:solidFill>
            </a:endParaRPr>
          </a:p>
          <a:p>
            <a:pPr algn="l">
              <a:lnSpc>
                <a:spcPct val="170000"/>
              </a:lnSpc>
              <a:buFont typeface="Wingdings" panose="05000000000000000000" pitchFamily="2" charset="2"/>
              <a:buChar char="Ø"/>
            </a:pPr>
            <a:r>
              <a:rPr lang="en-US" sz="2000" dirty="0">
                <a:solidFill>
                  <a:schemeClr val="tx1"/>
                </a:solidFill>
                <a:hlinkClick r:id="rId5">
                  <a:extLst>
                    <a:ext uri="{A12FA001-AC4F-418D-AE19-62706E023703}">
                      <ahyp:hlinkClr xmlns:ahyp="http://schemas.microsoft.com/office/drawing/2018/hyperlinkcolor" val="tx"/>
                    </a:ext>
                  </a:extLst>
                </a:hlinkClick>
              </a:rPr>
              <a:t>Long Short-Term Memory Networks. Introduction | by </a:t>
            </a:r>
            <a:r>
              <a:rPr lang="en-US" sz="2000" dirty="0" err="1">
                <a:solidFill>
                  <a:schemeClr val="tx1"/>
                </a:solidFill>
                <a:hlinkClick r:id="rId5">
                  <a:extLst>
                    <a:ext uri="{A12FA001-AC4F-418D-AE19-62706E023703}">
                      <ahyp:hlinkClr xmlns:ahyp="http://schemas.microsoft.com/office/drawing/2018/hyperlinkcolor" val="tx"/>
                    </a:ext>
                  </a:extLst>
                </a:hlinkClick>
              </a:rPr>
              <a:t>Vinithavn</a:t>
            </a:r>
            <a:r>
              <a:rPr lang="en-US" sz="2000" dirty="0">
                <a:solidFill>
                  <a:schemeClr val="tx1"/>
                </a:solidFill>
                <a:hlinkClick r:id="rId5">
                  <a:extLst>
                    <a:ext uri="{A12FA001-AC4F-418D-AE19-62706E023703}">
                      <ahyp:hlinkClr xmlns:ahyp="http://schemas.microsoft.com/office/drawing/2018/hyperlinkcolor" val="tx"/>
                    </a:ext>
                  </a:extLst>
                </a:hlinkClick>
              </a:rPr>
              <a:t> | Analytics Vidhya | Medium</a:t>
            </a:r>
            <a:endParaRPr lang="en-US" sz="2000" dirty="0">
              <a:solidFill>
                <a:schemeClr val="tx1"/>
              </a:solidFill>
            </a:endParaRPr>
          </a:p>
        </p:txBody>
      </p:sp>
    </p:spTree>
    <p:extLst>
      <p:ext uri="{BB962C8B-B14F-4D97-AF65-F5344CB8AC3E}">
        <p14:creationId xmlns:p14="http://schemas.microsoft.com/office/powerpoint/2010/main" val="212524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974200" y="2466754"/>
            <a:ext cx="10051762" cy="3988981"/>
          </a:xfrm>
        </p:spPr>
        <p:txBody>
          <a:bodyPr>
            <a:normAutofit/>
          </a:bodyPr>
          <a:lstStyle/>
          <a:p>
            <a:r>
              <a:rPr lang="en-US" sz="4000" b="0" i="0" dirty="0">
                <a:solidFill>
                  <a:srgbClr val="292929"/>
                </a:solidFill>
                <a:effectLst/>
                <a:latin typeface="source-serif-pro"/>
              </a:rPr>
              <a:t>Concept of Sequential Memory</a:t>
            </a:r>
          </a:p>
          <a:p>
            <a:endParaRPr lang="en-US" dirty="0">
              <a:solidFill>
                <a:srgbClr val="292929"/>
              </a:solidFill>
              <a:latin typeface="source-serif-pro"/>
            </a:endParaRPr>
          </a:p>
          <a:p>
            <a:pPr marL="0" indent="0">
              <a:buNone/>
            </a:pPr>
            <a:r>
              <a:rPr lang="en-US" sz="2800" dirty="0">
                <a:solidFill>
                  <a:srgbClr val="292929"/>
                </a:solidFill>
                <a:latin typeface="source-serif-pro"/>
              </a:rPr>
              <a:t>Examples of Sequential Data:</a:t>
            </a:r>
          </a:p>
          <a:p>
            <a:pPr>
              <a:buFont typeface="Wingdings" panose="05000000000000000000" pitchFamily="2" charset="2"/>
              <a:buChar char="q"/>
            </a:pPr>
            <a:r>
              <a:rPr lang="en-US" sz="2000" dirty="0">
                <a:solidFill>
                  <a:srgbClr val="292929"/>
                </a:solidFill>
                <a:latin typeface="source-serif-pro"/>
              </a:rPr>
              <a:t>1. Words are a sequence of letters:   D O G S</a:t>
            </a:r>
          </a:p>
          <a:p>
            <a:pPr>
              <a:buFont typeface="Wingdings" panose="05000000000000000000" pitchFamily="2" charset="2"/>
              <a:buChar char="q"/>
            </a:pPr>
            <a:r>
              <a:rPr lang="en-US" sz="2000" dirty="0">
                <a:solidFill>
                  <a:srgbClr val="292929"/>
                </a:solidFill>
                <a:latin typeface="source-serif-pro"/>
              </a:rPr>
              <a:t>2. Sentences are a sequence of Words:   DOGS ARE VERY LOYAL.</a:t>
            </a:r>
          </a:p>
          <a:p>
            <a:pPr>
              <a:buFont typeface="Wingdings" panose="05000000000000000000" pitchFamily="2" charset="2"/>
              <a:buChar char="q"/>
            </a:pPr>
            <a:r>
              <a:rPr lang="en-US" sz="2000" dirty="0">
                <a:solidFill>
                  <a:srgbClr val="292929"/>
                </a:solidFill>
                <a:latin typeface="source-serif-pro"/>
              </a:rPr>
              <a:t>3. Speech/ audio is a sequence of audio chunks</a:t>
            </a:r>
          </a:p>
          <a:p>
            <a:pPr>
              <a:buFont typeface="Wingdings" panose="05000000000000000000" pitchFamily="2" charset="2"/>
              <a:buChar char="q"/>
            </a:pPr>
            <a:r>
              <a:rPr lang="en-US" sz="2000" dirty="0">
                <a:solidFill>
                  <a:srgbClr val="292929"/>
                </a:solidFill>
                <a:latin typeface="source-serif-pro"/>
              </a:rPr>
              <a:t>4. Time Series Data</a:t>
            </a:r>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Tree>
    <p:extLst>
      <p:ext uri="{BB962C8B-B14F-4D97-AF65-F5344CB8AC3E}">
        <p14:creationId xmlns:p14="http://schemas.microsoft.com/office/powerpoint/2010/main" val="51027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1282544" y="2711303"/>
            <a:ext cx="3534005" cy="3988981"/>
          </a:xfrm>
        </p:spPr>
        <p:txBody>
          <a:bodyPr>
            <a:normAutofit/>
          </a:bodyPr>
          <a:lstStyle/>
          <a:p>
            <a:r>
              <a:rPr lang="en-US" dirty="0">
                <a:solidFill>
                  <a:srgbClr val="292929"/>
                </a:solidFill>
                <a:latin typeface="source-serif-pro"/>
              </a:rPr>
              <a:t>Feed Forward Networks:</a:t>
            </a:r>
          </a:p>
          <a:p>
            <a:endParaRPr lang="en-US" dirty="0"/>
          </a:p>
        </p:txBody>
      </p:sp>
      <p:pic>
        <p:nvPicPr>
          <p:cNvPr id="5" name="Picture 4">
            <a:extLst>
              <a:ext uri="{FF2B5EF4-FFF2-40B4-BE49-F238E27FC236}">
                <a16:creationId xmlns:a16="http://schemas.microsoft.com/office/drawing/2014/main" id="{D71C4650-782A-4E43-AEFF-92E532233877}"/>
              </a:ext>
            </a:extLst>
          </p:cNvPr>
          <p:cNvPicPr>
            <a:picLocks noChangeAspect="1"/>
          </p:cNvPicPr>
          <p:nvPr/>
        </p:nvPicPr>
        <p:blipFill>
          <a:blip r:embed="rId2"/>
          <a:stretch>
            <a:fillRect/>
          </a:stretch>
        </p:blipFill>
        <p:spPr>
          <a:xfrm>
            <a:off x="1883915" y="3421441"/>
            <a:ext cx="1890644" cy="2409645"/>
          </a:xfrm>
          <a:prstGeom prst="rect">
            <a:avLst/>
          </a:prstGeom>
        </p:spPr>
      </p:pic>
      <p:sp>
        <p:nvSpPr>
          <p:cNvPr id="6" name="Content Placeholder 2">
            <a:extLst>
              <a:ext uri="{FF2B5EF4-FFF2-40B4-BE49-F238E27FC236}">
                <a16:creationId xmlns:a16="http://schemas.microsoft.com/office/drawing/2014/main" id="{C830130B-871F-4BFC-B9E3-2001C381EF93}"/>
              </a:ext>
            </a:extLst>
          </p:cNvPr>
          <p:cNvSpPr txBox="1">
            <a:spLocks/>
          </p:cNvSpPr>
          <p:nvPr/>
        </p:nvSpPr>
        <p:spPr>
          <a:xfrm>
            <a:off x="7126641" y="2711303"/>
            <a:ext cx="3534005" cy="3988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solidFill>
                  <a:srgbClr val="292929"/>
                </a:solidFill>
                <a:latin typeface="source-serif-pro"/>
              </a:rPr>
              <a:t>Recurrent Neural Networks:</a:t>
            </a:r>
          </a:p>
          <a:p>
            <a:endParaRPr lang="en-US" dirty="0"/>
          </a:p>
        </p:txBody>
      </p:sp>
      <p:pic>
        <p:nvPicPr>
          <p:cNvPr id="8" name="Picture 7">
            <a:extLst>
              <a:ext uri="{FF2B5EF4-FFF2-40B4-BE49-F238E27FC236}">
                <a16:creationId xmlns:a16="http://schemas.microsoft.com/office/drawing/2014/main" id="{F09EE9B9-9D75-4D3C-83FB-FE33D27C4246}"/>
              </a:ext>
            </a:extLst>
          </p:cNvPr>
          <p:cNvPicPr>
            <a:picLocks noChangeAspect="1"/>
          </p:cNvPicPr>
          <p:nvPr/>
        </p:nvPicPr>
        <p:blipFill>
          <a:blip r:embed="rId3"/>
          <a:stretch>
            <a:fillRect/>
          </a:stretch>
        </p:blipFill>
        <p:spPr>
          <a:xfrm>
            <a:off x="7278142" y="3387343"/>
            <a:ext cx="2195467" cy="2443743"/>
          </a:xfrm>
          <a:prstGeom prst="rect">
            <a:avLst/>
          </a:prstGeom>
        </p:spPr>
      </p:pic>
    </p:spTree>
    <p:extLst>
      <p:ext uri="{BB962C8B-B14F-4D97-AF65-F5344CB8AC3E}">
        <p14:creationId xmlns:p14="http://schemas.microsoft.com/office/powerpoint/2010/main" val="287085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Concept of Internal Memory</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7470691" y="2668770"/>
            <a:ext cx="4012502" cy="3988981"/>
          </a:xfrm>
        </p:spPr>
        <p:txBody>
          <a:bodyPr>
            <a:normAutofit/>
          </a:bodyPr>
          <a:lstStyle/>
          <a:p>
            <a:pPr>
              <a:buFont typeface="Arial" panose="020B0604020202020204" pitchFamily="34" charset="0"/>
              <a:buChar char="•"/>
            </a:pPr>
            <a:r>
              <a:rPr lang="en-US" b="0" i="0" dirty="0">
                <a:solidFill>
                  <a:srgbClr val="292929"/>
                </a:solidFill>
                <a:effectLst/>
                <a:latin typeface="source-serif-pro"/>
              </a:rPr>
              <a:t>RNN has memory capabilities. It memorizes previous data. </a:t>
            </a:r>
          </a:p>
          <a:p>
            <a:pPr>
              <a:buFont typeface="Arial" panose="020B0604020202020204" pitchFamily="34" charset="0"/>
              <a:buChar char="•"/>
            </a:pPr>
            <a:r>
              <a:rPr lang="en-US" b="0" i="0" dirty="0">
                <a:solidFill>
                  <a:srgbClr val="292929"/>
                </a:solidFill>
                <a:effectLst/>
                <a:latin typeface="source-serif-pro"/>
              </a:rPr>
              <a:t>While making a decision, it takes into consideration the current input and also what it has learned from the inputs it received previously. </a:t>
            </a:r>
          </a:p>
          <a:p>
            <a:pPr>
              <a:buFont typeface="Arial" panose="020B0604020202020204" pitchFamily="34" charset="0"/>
              <a:buChar char="•"/>
            </a:pPr>
            <a:r>
              <a:rPr lang="en-US" b="0" i="0" dirty="0">
                <a:solidFill>
                  <a:srgbClr val="292929"/>
                </a:solidFill>
                <a:effectLst/>
                <a:latin typeface="source-serif-pro"/>
              </a:rPr>
              <a:t>Output from previous step is fed as input to the current step creating a feedback loop.</a:t>
            </a:r>
          </a:p>
          <a:p>
            <a:pPr>
              <a:buFont typeface="Arial" panose="020B0604020202020204" pitchFamily="34" charset="0"/>
              <a:buChar char="•"/>
            </a:pPr>
            <a:r>
              <a:rPr lang="en-US" dirty="0">
                <a:solidFill>
                  <a:srgbClr val="292929"/>
                </a:solidFill>
                <a:latin typeface="source-serif-pro"/>
              </a:rPr>
              <a:t>This kind of memory is short term memory</a:t>
            </a:r>
            <a:endParaRPr lang="en-US" dirty="0"/>
          </a:p>
        </p:txBody>
      </p:sp>
      <p:pic>
        <p:nvPicPr>
          <p:cNvPr id="9" name="Picture 8">
            <a:extLst>
              <a:ext uri="{FF2B5EF4-FFF2-40B4-BE49-F238E27FC236}">
                <a16:creationId xmlns:a16="http://schemas.microsoft.com/office/drawing/2014/main" id="{9E60E3F9-B760-4689-8778-F0DA1F5FB7EC}"/>
              </a:ext>
            </a:extLst>
          </p:cNvPr>
          <p:cNvPicPr>
            <a:picLocks noChangeAspect="1"/>
          </p:cNvPicPr>
          <p:nvPr/>
        </p:nvPicPr>
        <p:blipFill>
          <a:blip r:embed="rId2"/>
          <a:stretch>
            <a:fillRect/>
          </a:stretch>
        </p:blipFill>
        <p:spPr>
          <a:xfrm>
            <a:off x="828644" y="2900029"/>
            <a:ext cx="6146213" cy="2884082"/>
          </a:xfrm>
          <a:prstGeom prst="rect">
            <a:avLst/>
          </a:prstGeom>
        </p:spPr>
      </p:pic>
    </p:spTree>
    <p:extLst>
      <p:ext uri="{BB962C8B-B14F-4D97-AF65-F5344CB8AC3E}">
        <p14:creationId xmlns:p14="http://schemas.microsoft.com/office/powerpoint/2010/main" val="19737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IN" dirty="0"/>
              <a:t>B</a:t>
            </a:r>
            <a:r>
              <a:rPr lang="en-US" dirty="0"/>
              <a:t>road Types of RNNs</a:t>
            </a:r>
          </a:p>
        </p:txBody>
      </p:sp>
      <p:sp>
        <p:nvSpPr>
          <p:cNvPr id="3" name="Content Placeholder 2">
            <a:extLst>
              <a:ext uri="{FF2B5EF4-FFF2-40B4-BE49-F238E27FC236}">
                <a16:creationId xmlns:a16="http://schemas.microsoft.com/office/drawing/2014/main" id="{9CC3A7B4-13B5-487D-B38F-23CC1A0A8A53}"/>
              </a:ext>
            </a:extLst>
          </p:cNvPr>
          <p:cNvSpPr>
            <a:spLocks noGrp="1"/>
          </p:cNvSpPr>
          <p:nvPr>
            <p:ph idx="1"/>
          </p:nvPr>
        </p:nvSpPr>
        <p:spPr>
          <a:xfrm>
            <a:off x="0" y="2553679"/>
            <a:ext cx="3296057" cy="3972810"/>
          </a:xfrm>
        </p:spPr>
        <p:txBody>
          <a:bodyPr>
            <a:noAutofit/>
          </a:bodyPr>
          <a:lstStyle/>
          <a:p>
            <a:pPr algn="l"/>
            <a:r>
              <a:rPr lang="en-US" b="0" i="0" dirty="0">
                <a:solidFill>
                  <a:srgbClr val="272C37"/>
                </a:solidFill>
                <a:effectLst/>
                <a:latin typeface="Roboto" panose="02000000000000000000" pitchFamily="2" charset="0"/>
              </a:rPr>
              <a:t>One to One (Vanilla) RNN</a:t>
            </a: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marL="0" indent="0" algn="l">
              <a:buNone/>
            </a:pPr>
            <a:endParaRPr lang="en-US" dirty="0">
              <a:solidFill>
                <a:srgbClr val="272C37"/>
              </a:solidFill>
              <a:latin typeface="Roboto" panose="02000000000000000000" pitchFamily="2" charset="0"/>
            </a:endParaRPr>
          </a:p>
          <a:p>
            <a:pPr marL="0" indent="0" algn="l">
              <a:buNone/>
            </a:pPr>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r>
              <a:rPr lang="en-US" dirty="0" err="1">
                <a:solidFill>
                  <a:srgbClr val="272C37"/>
                </a:solidFill>
                <a:latin typeface="Roboto" panose="02000000000000000000" pitchFamily="2" charset="0"/>
              </a:rPr>
              <a:t>Eg</a:t>
            </a:r>
            <a:r>
              <a:rPr lang="en-US" dirty="0">
                <a:solidFill>
                  <a:srgbClr val="272C37"/>
                </a:solidFill>
                <a:latin typeface="Roboto" panose="02000000000000000000" pitchFamily="2" charset="0"/>
              </a:rPr>
              <a:t>: Single IP/OP Problems</a:t>
            </a:r>
            <a:endParaRPr lang="en-US" b="0" i="0" dirty="0">
              <a:solidFill>
                <a:srgbClr val="272C37"/>
              </a:solidFill>
              <a:effectLst/>
              <a:latin typeface="Roboto" panose="02000000000000000000" pitchFamily="2" charset="0"/>
            </a:endParaRPr>
          </a:p>
        </p:txBody>
      </p:sp>
      <p:pic>
        <p:nvPicPr>
          <p:cNvPr id="5" name="Picture 4">
            <a:extLst>
              <a:ext uri="{FF2B5EF4-FFF2-40B4-BE49-F238E27FC236}">
                <a16:creationId xmlns:a16="http://schemas.microsoft.com/office/drawing/2014/main" id="{AC10ED53-C0DB-4CD3-B338-79F8AC928DD9}"/>
              </a:ext>
            </a:extLst>
          </p:cNvPr>
          <p:cNvPicPr>
            <a:picLocks noChangeAspect="1"/>
          </p:cNvPicPr>
          <p:nvPr/>
        </p:nvPicPr>
        <p:blipFill>
          <a:blip r:embed="rId2"/>
          <a:stretch>
            <a:fillRect/>
          </a:stretch>
        </p:blipFill>
        <p:spPr>
          <a:xfrm>
            <a:off x="228626" y="3124299"/>
            <a:ext cx="1811078" cy="3021666"/>
          </a:xfrm>
          <a:prstGeom prst="rect">
            <a:avLst/>
          </a:prstGeom>
        </p:spPr>
      </p:pic>
      <p:sp>
        <p:nvSpPr>
          <p:cNvPr id="7" name="Content Placeholder 2">
            <a:extLst>
              <a:ext uri="{FF2B5EF4-FFF2-40B4-BE49-F238E27FC236}">
                <a16:creationId xmlns:a16="http://schemas.microsoft.com/office/drawing/2014/main" id="{668B448F-F126-45E6-90B1-0EAEA724CE7C}"/>
              </a:ext>
            </a:extLst>
          </p:cNvPr>
          <p:cNvSpPr txBox="1">
            <a:spLocks/>
          </p:cNvSpPr>
          <p:nvPr/>
        </p:nvSpPr>
        <p:spPr>
          <a:xfrm>
            <a:off x="3186209" y="2561107"/>
            <a:ext cx="2973587" cy="3988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solidFill>
                  <a:srgbClr val="272C37"/>
                </a:solidFill>
                <a:latin typeface="Roboto" panose="02000000000000000000" pitchFamily="2" charset="0"/>
              </a:rPr>
              <a:t>One to Many RNN</a:t>
            </a: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endParaRPr lang="en-US" dirty="0">
              <a:solidFill>
                <a:srgbClr val="272C37"/>
              </a:solidFill>
              <a:latin typeface="Roboto" panose="02000000000000000000" pitchFamily="2" charset="0"/>
            </a:endParaRPr>
          </a:p>
          <a:p>
            <a:r>
              <a:rPr lang="en-US" dirty="0" err="1">
                <a:solidFill>
                  <a:srgbClr val="272C37"/>
                </a:solidFill>
                <a:latin typeface="Roboto" panose="02000000000000000000" pitchFamily="2" charset="0"/>
              </a:rPr>
              <a:t>Eg</a:t>
            </a:r>
            <a:r>
              <a:rPr lang="en-US" dirty="0">
                <a:solidFill>
                  <a:srgbClr val="272C37"/>
                </a:solidFill>
                <a:latin typeface="Roboto" panose="02000000000000000000" pitchFamily="2" charset="0"/>
              </a:rPr>
              <a:t>: Image Caption</a:t>
            </a:r>
          </a:p>
        </p:txBody>
      </p:sp>
      <p:sp>
        <p:nvSpPr>
          <p:cNvPr id="8" name="Content Placeholder 2">
            <a:extLst>
              <a:ext uri="{FF2B5EF4-FFF2-40B4-BE49-F238E27FC236}">
                <a16:creationId xmlns:a16="http://schemas.microsoft.com/office/drawing/2014/main" id="{CC52175A-A66F-4018-B09C-7E3F9C667D9E}"/>
              </a:ext>
            </a:extLst>
          </p:cNvPr>
          <p:cNvSpPr txBox="1">
            <a:spLocks/>
          </p:cNvSpPr>
          <p:nvPr/>
        </p:nvSpPr>
        <p:spPr>
          <a:xfrm>
            <a:off x="5904598" y="2561107"/>
            <a:ext cx="2973587" cy="3988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r>
              <a:rPr lang="en-US" b="0" i="0" dirty="0">
                <a:solidFill>
                  <a:srgbClr val="272C37"/>
                </a:solidFill>
                <a:effectLst/>
                <a:latin typeface="Roboto" panose="02000000000000000000" pitchFamily="2" charset="0"/>
              </a:rPr>
              <a:t>Many to One RNN</a:t>
            </a: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r>
              <a:rPr lang="en-US" dirty="0" err="1">
                <a:solidFill>
                  <a:srgbClr val="272C37"/>
                </a:solidFill>
                <a:latin typeface="Roboto" panose="02000000000000000000" pitchFamily="2" charset="0"/>
              </a:rPr>
              <a:t>Eg</a:t>
            </a:r>
            <a:r>
              <a:rPr lang="en-US" dirty="0">
                <a:solidFill>
                  <a:srgbClr val="272C37"/>
                </a:solidFill>
                <a:latin typeface="Roboto" panose="02000000000000000000" pitchFamily="2" charset="0"/>
              </a:rPr>
              <a:t>: Sentiment Analysis</a:t>
            </a:r>
            <a:endParaRPr lang="en-US" b="0" i="0" dirty="0">
              <a:solidFill>
                <a:srgbClr val="272C37"/>
              </a:solidFill>
              <a:effectLst/>
              <a:latin typeface="Roboto" panose="02000000000000000000" pitchFamily="2" charset="0"/>
            </a:endParaRPr>
          </a:p>
        </p:txBody>
      </p:sp>
      <p:sp>
        <p:nvSpPr>
          <p:cNvPr id="10" name="Content Placeholder 2">
            <a:extLst>
              <a:ext uri="{FF2B5EF4-FFF2-40B4-BE49-F238E27FC236}">
                <a16:creationId xmlns:a16="http://schemas.microsoft.com/office/drawing/2014/main" id="{AA05AFFE-0ABE-4948-A403-A09974CED281}"/>
              </a:ext>
            </a:extLst>
          </p:cNvPr>
          <p:cNvSpPr txBox="1">
            <a:spLocks/>
          </p:cNvSpPr>
          <p:nvPr/>
        </p:nvSpPr>
        <p:spPr>
          <a:xfrm>
            <a:off x="9228994" y="2561107"/>
            <a:ext cx="3101178" cy="3988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r>
              <a:rPr lang="en-US" b="0" i="0" dirty="0">
                <a:solidFill>
                  <a:srgbClr val="272C37"/>
                </a:solidFill>
                <a:effectLst/>
                <a:latin typeface="Roboto" panose="02000000000000000000" pitchFamily="2" charset="0"/>
              </a:rPr>
              <a:t>Many to Many RNN</a:t>
            </a: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endParaRPr lang="en-US" dirty="0">
              <a:solidFill>
                <a:srgbClr val="272C37"/>
              </a:solidFill>
              <a:latin typeface="Roboto" panose="02000000000000000000" pitchFamily="2" charset="0"/>
            </a:endParaRPr>
          </a:p>
          <a:p>
            <a:pPr algn="l"/>
            <a:endParaRPr lang="en-US" b="0" i="0" dirty="0">
              <a:solidFill>
                <a:srgbClr val="272C37"/>
              </a:solidFill>
              <a:effectLst/>
              <a:latin typeface="Roboto" panose="02000000000000000000" pitchFamily="2" charset="0"/>
            </a:endParaRPr>
          </a:p>
          <a:p>
            <a:pPr algn="l"/>
            <a:r>
              <a:rPr lang="en-US" b="0" i="0" dirty="0" err="1">
                <a:solidFill>
                  <a:srgbClr val="272C37"/>
                </a:solidFill>
                <a:effectLst/>
                <a:latin typeface="Roboto" panose="02000000000000000000" pitchFamily="2" charset="0"/>
              </a:rPr>
              <a:t>Eg</a:t>
            </a:r>
            <a:r>
              <a:rPr lang="en-US" dirty="0">
                <a:solidFill>
                  <a:srgbClr val="272C37"/>
                </a:solidFill>
                <a:latin typeface="Roboto" panose="02000000000000000000" pitchFamily="2" charset="0"/>
              </a:rPr>
              <a:t>:</a:t>
            </a:r>
            <a:r>
              <a:rPr lang="en-US" b="0" i="0" dirty="0">
                <a:solidFill>
                  <a:srgbClr val="272C37"/>
                </a:solidFill>
                <a:effectLst/>
                <a:latin typeface="Roboto" panose="02000000000000000000" pitchFamily="2" charset="0"/>
              </a:rPr>
              <a:t> Machine Translation</a:t>
            </a:r>
          </a:p>
        </p:txBody>
      </p:sp>
      <p:pic>
        <p:nvPicPr>
          <p:cNvPr id="11" name="Picture 10">
            <a:extLst>
              <a:ext uri="{FF2B5EF4-FFF2-40B4-BE49-F238E27FC236}">
                <a16:creationId xmlns:a16="http://schemas.microsoft.com/office/drawing/2014/main" id="{3B3B6A64-3CBB-4D48-B882-F3F744E416DE}"/>
              </a:ext>
            </a:extLst>
          </p:cNvPr>
          <p:cNvPicPr>
            <a:picLocks noChangeAspect="1"/>
          </p:cNvPicPr>
          <p:nvPr/>
        </p:nvPicPr>
        <p:blipFill>
          <a:blip r:embed="rId3"/>
          <a:stretch>
            <a:fillRect/>
          </a:stretch>
        </p:blipFill>
        <p:spPr>
          <a:xfrm>
            <a:off x="3099243" y="3124299"/>
            <a:ext cx="2769082" cy="2982802"/>
          </a:xfrm>
          <a:prstGeom prst="rect">
            <a:avLst/>
          </a:prstGeom>
        </p:spPr>
      </p:pic>
      <p:pic>
        <p:nvPicPr>
          <p:cNvPr id="13" name="Picture 12">
            <a:extLst>
              <a:ext uri="{FF2B5EF4-FFF2-40B4-BE49-F238E27FC236}">
                <a16:creationId xmlns:a16="http://schemas.microsoft.com/office/drawing/2014/main" id="{C8EE5E38-81B6-4C0F-9BEE-8BD6C0045981}"/>
              </a:ext>
            </a:extLst>
          </p:cNvPr>
          <p:cNvPicPr>
            <a:picLocks noChangeAspect="1"/>
          </p:cNvPicPr>
          <p:nvPr/>
        </p:nvPicPr>
        <p:blipFill>
          <a:blip r:embed="rId4"/>
          <a:stretch>
            <a:fillRect/>
          </a:stretch>
        </p:blipFill>
        <p:spPr>
          <a:xfrm>
            <a:off x="5961892" y="3218291"/>
            <a:ext cx="2628614" cy="2833682"/>
          </a:xfrm>
          <a:prstGeom prst="rect">
            <a:avLst/>
          </a:prstGeom>
        </p:spPr>
      </p:pic>
      <p:pic>
        <p:nvPicPr>
          <p:cNvPr id="15" name="Picture 14">
            <a:extLst>
              <a:ext uri="{FF2B5EF4-FFF2-40B4-BE49-F238E27FC236}">
                <a16:creationId xmlns:a16="http://schemas.microsoft.com/office/drawing/2014/main" id="{63F7E8A1-35FD-4D16-8C31-A914C9174EDC}"/>
              </a:ext>
            </a:extLst>
          </p:cNvPr>
          <p:cNvPicPr>
            <a:picLocks noChangeAspect="1"/>
          </p:cNvPicPr>
          <p:nvPr/>
        </p:nvPicPr>
        <p:blipFill>
          <a:blip r:embed="rId5"/>
          <a:stretch>
            <a:fillRect/>
          </a:stretch>
        </p:blipFill>
        <p:spPr>
          <a:xfrm>
            <a:off x="8867487" y="3028195"/>
            <a:ext cx="2764597" cy="3023778"/>
          </a:xfrm>
          <a:prstGeom prst="rect">
            <a:avLst/>
          </a:prstGeom>
        </p:spPr>
      </p:pic>
    </p:spTree>
    <p:extLst>
      <p:ext uri="{BB962C8B-B14F-4D97-AF65-F5344CB8AC3E}">
        <p14:creationId xmlns:p14="http://schemas.microsoft.com/office/powerpoint/2010/main" val="213373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9212-CA23-400E-B9E4-B11A75EDD3C0}"/>
              </a:ext>
            </a:extLst>
          </p:cNvPr>
          <p:cNvSpPr>
            <a:spLocks noGrp="1"/>
          </p:cNvSpPr>
          <p:nvPr>
            <p:ph type="title"/>
          </p:nvPr>
        </p:nvSpPr>
        <p:spPr/>
        <p:txBody>
          <a:bodyPr/>
          <a:lstStyle/>
          <a:p>
            <a:r>
              <a:rPr lang="en-US" dirty="0"/>
              <a:t>RNN Architecture</a:t>
            </a:r>
          </a:p>
        </p:txBody>
      </p:sp>
      <p:pic>
        <p:nvPicPr>
          <p:cNvPr id="10" name="Picture 9">
            <a:extLst>
              <a:ext uri="{FF2B5EF4-FFF2-40B4-BE49-F238E27FC236}">
                <a16:creationId xmlns:a16="http://schemas.microsoft.com/office/drawing/2014/main" id="{9D02F0E3-170D-46B5-9643-8E383AE727C0}"/>
              </a:ext>
            </a:extLst>
          </p:cNvPr>
          <p:cNvPicPr>
            <a:picLocks noChangeAspect="1"/>
          </p:cNvPicPr>
          <p:nvPr/>
        </p:nvPicPr>
        <p:blipFill>
          <a:blip r:embed="rId2"/>
          <a:stretch>
            <a:fillRect/>
          </a:stretch>
        </p:blipFill>
        <p:spPr>
          <a:xfrm>
            <a:off x="1578312" y="2181806"/>
            <a:ext cx="9495290" cy="4410380"/>
          </a:xfrm>
          <a:prstGeom prst="rect">
            <a:avLst/>
          </a:prstGeom>
        </p:spPr>
      </p:pic>
    </p:spTree>
    <p:extLst>
      <p:ext uri="{BB962C8B-B14F-4D97-AF65-F5344CB8AC3E}">
        <p14:creationId xmlns:p14="http://schemas.microsoft.com/office/powerpoint/2010/main" val="3311199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616</TotalTime>
  <Words>1777</Words>
  <Application>Microsoft Office PowerPoint</Application>
  <PresentationFormat>Widescreen</PresentationFormat>
  <Paragraphs>229</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Century Gothic</vt:lpstr>
      <vt:lpstr>CMS</vt:lpstr>
      <vt:lpstr>Roboto</vt:lpstr>
      <vt:lpstr>sohne</vt:lpstr>
      <vt:lpstr>Söhne</vt:lpstr>
      <vt:lpstr>source-serif-pro</vt:lpstr>
      <vt:lpstr>Wingdings</vt:lpstr>
      <vt:lpstr>Wingdings 3</vt:lpstr>
      <vt:lpstr>Ion Boardroom</vt:lpstr>
      <vt:lpstr> BTS of Generative AI</vt:lpstr>
      <vt:lpstr>Recurrent Neural Networks (RNN)</vt:lpstr>
      <vt:lpstr>Contents</vt:lpstr>
      <vt:lpstr>Introduction</vt:lpstr>
      <vt:lpstr>Introduction</vt:lpstr>
      <vt:lpstr>Introduction</vt:lpstr>
      <vt:lpstr>Concept of Internal Memory</vt:lpstr>
      <vt:lpstr>Broad Types of RNNs</vt:lpstr>
      <vt:lpstr>RNN Architecture</vt:lpstr>
      <vt:lpstr>The Repeating Module</vt:lpstr>
      <vt:lpstr>How does RNNs work</vt:lpstr>
      <vt:lpstr>RNNs in action</vt:lpstr>
      <vt:lpstr>RNNs in action</vt:lpstr>
      <vt:lpstr>RNNs in action</vt:lpstr>
      <vt:lpstr>Backpropagation Through time</vt:lpstr>
      <vt:lpstr>Backpropagation in the example</vt:lpstr>
      <vt:lpstr>Backpropagation in the example</vt:lpstr>
      <vt:lpstr>Backpropagation in the example</vt:lpstr>
      <vt:lpstr>Problems with RNN</vt:lpstr>
      <vt:lpstr>Problems with RNN</vt:lpstr>
      <vt:lpstr>Problems with RNN</vt:lpstr>
      <vt:lpstr>Problems with RNN</vt:lpstr>
      <vt:lpstr>PowerPoint Presentation</vt:lpstr>
      <vt:lpstr>Long Short Term Memory (LSTM)</vt:lpstr>
      <vt:lpstr>Introduction</vt:lpstr>
      <vt:lpstr>Introduction</vt:lpstr>
      <vt:lpstr>LSTM Architecture</vt:lpstr>
      <vt:lpstr>Repeating Unit</vt:lpstr>
      <vt:lpstr>How do LSTMs Work</vt:lpstr>
      <vt:lpstr>Gates in LSTM</vt:lpstr>
      <vt:lpstr>Forget Gate</vt:lpstr>
      <vt:lpstr>Learn Gate</vt:lpstr>
      <vt:lpstr>Remember Gate</vt:lpstr>
      <vt:lpstr>Output Gate</vt:lpstr>
      <vt:lpstr>Variants of LSTMs</vt:lpstr>
      <vt:lpstr>Variants of LSTMs</vt:lpstr>
      <vt:lpstr>Drawbacks of LSTMs</vt:lpstr>
      <vt:lpstr>Conclusion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 (RNN)</dc:title>
  <dc:creator>Jenson Joseph</dc:creator>
  <cp:lastModifiedBy>Jenson Joseph</cp:lastModifiedBy>
  <cp:revision>10</cp:revision>
  <dcterms:created xsi:type="dcterms:W3CDTF">2023-04-28T15:45:57Z</dcterms:created>
  <dcterms:modified xsi:type="dcterms:W3CDTF">2023-04-29T10:30:25Z</dcterms:modified>
</cp:coreProperties>
</file>